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4630400" cy="8229600"/>
  <p:notesSz cx="8229600" cy="14630400"/>
  <p:embeddedFontLst>
    <p:embeddedFont>
      <p:font typeface="Lucida Sans Unicode" pitchFamily="34" charset="0"/>
      <p:regular r:id="rId23"/>
    </p:embeddedFont>
    <p:embeddedFont>
      <p:font typeface="Roboto Medium" charset="0"/>
      <p:regular r:id="rId24"/>
    </p:embeddedFont>
    <p:embeddedFont>
      <p:font typeface="Tahoma" pitchFamily="34" charset="0"/>
      <p:regular r:id="rId25"/>
      <p:bold r:id="rId26"/>
    </p:embeddedFont>
    <p:embeddedFont>
      <p:font typeface="Verdana" pitchFamily="34" charset="0"/>
      <p:regular r:id="rId27"/>
      <p:bold r:id="rId28"/>
      <p:italic r:id="rId29"/>
      <p:boldItalic r:id="rId30"/>
    </p:embeddedFont>
    <p:embeddedFont>
      <p:font typeface="Roboto" charset="0"/>
      <p:regular r:id="rId31"/>
    </p:embeddedFont>
    <p:embeddedFont>
      <p:font typeface="Calibri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02" d="100"/>
          <a:sy n="102" d="100"/>
        </p:scale>
        <p:origin x="-90" y="-21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B171D-6BFC-4EC4-A46A-0CCA9679615A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2A1FFA-8467-4CD5-BEAB-123B073595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6391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95740"/>
            <a:ext cx="7556421" cy="2219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Keeping Up with the Latest Headlines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53830" y="25679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CFD0D8"/>
                </a:solidFill>
                <a:latin typeface="Roboto" pitchFamily="34" charset="0"/>
                <a:ea typeface="Roboto" pitchFamily="34" charset="-122"/>
              </a:rPr>
              <a:t>TEAM MEMBERS: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</a:rPr>
              <a:t> </a:t>
            </a:r>
            <a:r>
              <a:rPr lang="en-US" sz="1750" dirty="0" smtClean="0">
                <a:solidFill>
                  <a:srgbClr val="CFD0D8"/>
                </a:solidFill>
                <a:latin typeface="Roboto" pitchFamily="34" charset="0"/>
                <a:ea typeface="Roboto" pitchFamily="34" charset="-122"/>
              </a:rPr>
              <a:t>                                  B.SANTHOSH(7B6FBFE5RB12A99938746BCFA8667959)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CFD0D8"/>
                </a:solidFill>
                <a:latin typeface="Roboto" pitchFamily="34" charset="0"/>
                <a:ea typeface="Roboto" pitchFamily="34" charset="-122"/>
              </a:rPr>
              <a:t>K.HARIHARASUTHAN(9768CE290F7D87C844445906A9FC5279)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CFD0D8"/>
                </a:solidFill>
                <a:latin typeface="Roboto" pitchFamily="34" charset="0"/>
                <a:ea typeface="Roboto" pitchFamily="34" charset="-122"/>
              </a:rPr>
              <a:t>R.SIBI(8FAB599E191AC3874B4E549F9F9E166)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CFD0D8"/>
                </a:solidFill>
                <a:latin typeface="Roboto" pitchFamily="34" charset="0"/>
                <a:ea typeface="Roboto" pitchFamily="34" charset="-122"/>
              </a:rPr>
              <a:t>K.KABILAN(8EC25C20ZBEA187963741D110060806C)</a:t>
            </a:r>
          </a:p>
        </p:txBody>
      </p:sp>
      <p:sp>
        <p:nvSpPr>
          <p:cNvPr id="5" name="Text 2"/>
          <p:cNvSpPr/>
          <p:nvPr/>
        </p:nvSpPr>
        <p:spPr>
          <a:xfrm>
            <a:off x="560524" y="365670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 smtClean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err="1" smtClean="0"/>
              <a:t>tKt</a:t>
            </a:r>
            <a:endParaRPr lang="en-US" sz="1750" dirty="0" smtClean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/>
              <a:t>team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7399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Staying Informed and Engaged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868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38662" y="3571875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486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Regular Reading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77283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Consistent reading ensures you remain knowledgeable.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4868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0339" y="3571875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48686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Community Discussions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33161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Engaging in discussions amplifies understanding and interest.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022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8662" y="5987296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022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Active Participation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39270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Take part in forums and talks to stay well-versed.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8770776" y="0"/>
            <a:ext cx="5859624" cy="8108302"/>
            <a:chOff x="11250" y="0"/>
            <a:chExt cx="6750" cy="10140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50" y="0"/>
              <a:ext cx="6750" cy="101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87" y="9332"/>
              <a:ext cx="2763" cy="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Rectangle 3"/>
          <p:cNvSpPr/>
          <p:nvPr/>
        </p:nvSpPr>
        <p:spPr>
          <a:xfrm>
            <a:off x="905070" y="1825796"/>
            <a:ext cx="7315200" cy="32316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The Art of Crafting Killer </a:t>
            </a:r>
            <a:r>
              <a:rPr lang="en-US" sz="4000" dirty="0" smtClean="0">
                <a:solidFill>
                  <a:schemeClr val="bg1"/>
                </a:solidFill>
              </a:rPr>
              <a:t>Headlines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In today's digital age, a captivating headline is more crucial than ever. It's the first impression, the digital handshake that can make or break your content's success.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767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450785" y="2678546"/>
            <a:ext cx="2886075" cy="1819275"/>
            <a:chOff x="945" y="339"/>
            <a:chExt cx="4545" cy="2865"/>
          </a:xfrm>
        </p:grpSpPr>
        <p:sp>
          <p:nvSpPr>
            <p:cNvPr id="3" name="Freeform 9"/>
            <p:cNvSpPr>
              <a:spLocks/>
            </p:cNvSpPr>
            <p:nvPr/>
          </p:nvSpPr>
          <p:spPr bwMode="auto">
            <a:xfrm>
              <a:off x="945" y="338"/>
              <a:ext cx="4545" cy="2865"/>
            </a:xfrm>
            <a:custGeom>
              <a:avLst/>
              <a:gdLst>
                <a:gd name="T0" fmla="+- 0 5461 945"/>
                <a:gd name="T1" fmla="*/ T0 w 4545"/>
                <a:gd name="T2" fmla="+- 0 339 339"/>
                <a:gd name="T3" fmla="*/ 339 h 2865"/>
                <a:gd name="T4" fmla="+- 0 974 945"/>
                <a:gd name="T5" fmla="*/ T4 w 4545"/>
                <a:gd name="T6" fmla="+- 0 339 339"/>
                <a:gd name="T7" fmla="*/ 339 h 2865"/>
                <a:gd name="T8" fmla="+- 0 970 945"/>
                <a:gd name="T9" fmla="*/ T8 w 4545"/>
                <a:gd name="T10" fmla="+- 0 340 339"/>
                <a:gd name="T11" fmla="*/ 340 h 2865"/>
                <a:gd name="T12" fmla="+- 0 945 945"/>
                <a:gd name="T13" fmla="*/ T12 w 4545"/>
                <a:gd name="T14" fmla="+- 0 368 339"/>
                <a:gd name="T15" fmla="*/ 368 h 2865"/>
                <a:gd name="T16" fmla="+- 0 945 945"/>
                <a:gd name="T17" fmla="*/ T16 w 4545"/>
                <a:gd name="T18" fmla="+- 0 3170 339"/>
                <a:gd name="T19" fmla="*/ 3170 h 2865"/>
                <a:gd name="T20" fmla="+- 0 945 945"/>
                <a:gd name="T21" fmla="*/ T20 w 4545"/>
                <a:gd name="T22" fmla="+- 0 3175 339"/>
                <a:gd name="T23" fmla="*/ 3175 h 2865"/>
                <a:gd name="T24" fmla="+- 0 974 945"/>
                <a:gd name="T25" fmla="*/ T24 w 4545"/>
                <a:gd name="T26" fmla="+- 0 3204 339"/>
                <a:gd name="T27" fmla="*/ 3204 h 2865"/>
                <a:gd name="T28" fmla="+- 0 5461 945"/>
                <a:gd name="T29" fmla="*/ T28 w 4545"/>
                <a:gd name="T30" fmla="+- 0 3204 339"/>
                <a:gd name="T31" fmla="*/ 3204 h 2865"/>
                <a:gd name="T32" fmla="+- 0 5490 945"/>
                <a:gd name="T33" fmla="*/ T32 w 4545"/>
                <a:gd name="T34" fmla="+- 0 3175 339"/>
                <a:gd name="T35" fmla="*/ 3175 h 2865"/>
                <a:gd name="T36" fmla="+- 0 5490 945"/>
                <a:gd name="T37" fmla="*/ T36 w 4545"/>
                <a:gd name="T38" fmla="+- 0 368 339"/>
                <a:gd name="T39" fmla="*/ 368 h 2865"/>
                <a:gd name="T40" fmla="+- 0 5465 945"/>
                <a:gd name="T41" fmla="*/ T40 w 4545"/>
                <a:gd name="T42" fmla="+- 0 340 339"/>
                <a:gd name="T43" fmla="*/ 340 h 2865"/>
                <a:gd name="T44" fmla="+- 0 5461 945"/>
                <a:gd name="T45" fmla="*/ T44 w 4545"/>
                <a:gd name="T46" fmla="+- 0 339 339"/>
                <a:gd name="T47" fmla="*/ 339 h 28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  <a:cxn ang="0">
                  <a:pos x="T21" y="T23"/>
                </a:cxn>
                <a:cxn ang="0">
                  <a:pos x="T25" y="T27"/>
                </a:cxn>
                <a:cxn ang="0">
                  <a:pos x="T29" y="T31"/>
                </a:cxn>
                <a:cxn ang="0">
                  <a:pos x="T33" y="T35"/>
                </a:cxn>
                <a:cxn ang="0">
                  <a:pos x="T37" y="T39"/>
                </a:cxn>
                <a:cxn ang="0">
                  <a:pos x="T41" y="T43"/>
                </a:cxn>
                <a:cxn ang="0">
                  <a:pos x="T45" y="T47"/>
                </a:cxn>
              </a:cxnLst>
              <a:rect l="0" t="0" r="r" b="b"/>
              <a:pathLst>
                <a:path w="4545" h="2865">
                  <a:moveTo>
                    <a:pt x="4516" y="0"/>
                  </a:moveTo>
                  <a:lnTo>
                    <a:pt x="29" y="0"/>
                  </a:lnTo>
                  <a:lnTo>
                    <a:pt x="25" y="1"/>
                  </a:lnTo>
                  <a:lnTo>
                    <a:pt x="0" y="29"/>
                  </a:lnTo>
                  <a:lnTo>
                    <a:pt x="0" y="2831"/>
                  </a:lnTo>
                  <a:lnTo>
                    <a:pt x="0" y="2836"/>
                  </a:lnTo>
                  <a:lnTo>
                    <a:pt x="29" y="2865"/>
                  </a:lnTo>
                  <a:lnTo>
                    <a:pt x="4516" y="2865"/>
                  </a:lnTo>
                  <a:lnTo>
                    <a:pt x="4545" y="2836"/>
                  </a:lnTo>
                  <a:lnTo>
                    <a:pt x="4545" y="29"/>
                  </a:lnTo>
                  <a:lnTo>
                    <a:pt x="4520" y="1"/>
                  </a:lnTo>
                  <a:lnTo>
                    <a:pt x="4516" y="0"/>
                  </a:lnTo>
                  <a:close/>
                </a:path>
              </a:pathLst>
            </a:custGeom>
            <a:solidFill>
              <a:srgbClr val="F3EE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" name="Text Box 8"/>
            <p:cNvSpPr txBox="1">
              <a:spLocks noChangeArrowheads="1"/>
            </p:cNvSpPr>
            <p:nvPr/>
          </p:nvSpPr>
          <p:spPr bwMode="auto">
            <a:xfrm>
              <a:off x="945" y="338"/>
              <a:ext cx="4545" cy="28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rgbClr val="2B404F"/>
                  </a:solidFill>
                  <a:effectLst/>
                  <a:latin typeface="Lucida Sans Unicode" pitchFamily="34" charset="0"/>
                  <a:ea typeface="Verdana" pitchFamily="34" charset="0"/>
                  <a:cs typeface="Lucida Sans Unicode" pitchFamily="34" charset="0"/>
                </a:rPr>
                <a:t>Attention Grabbers </a:t>
              </a:r>
              <a:r>
                <a:rPr kumimoji="0" lang="en-US" sz="1300" b="0" i="0" u="none" strike="noStrike" cap="none" normalizeH="0" baseline="0" smtClean="0">
                  <a:ln>
                    <a:noFill/>
                  </a:ln>
                  <a:solidFill>
                    <a:srgbClr val="2B404F"/>
                  </a:solidFill>
                  <a:effectLst/>
                  <a:latin typeface="Arial" pitchFamily="34" charset="0"/>
                  <a:ea typeface="Verdana" pitchFamily="34" charset="0"/>
                  <a:cs typeface="Verdana" pitchFamily="34" charset="0"/>
                </a:rPr>
                <a:t>Headlines act as magnets for attention in a sea of content. A strong headline makes your content stand out.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3743325" y="2679182"/>
            <a:ext cx="2886075" cy="1819275"/>
            <a:chOff x="5760" y="339"/>
            <a:chExt cx="4545" cy="2865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5760" y="338"/>
              <a:ext cx="4545" cy="2865"/>
            </a:xfrm>
            <a:custGeom>
              <a:avLst/>
              <a:gdLst>
                <a:gd name="T0" fmla="+- 0 10276 5760"/>
                <a:gd name="T1" fmla="*/ T0 w 4545"/>
                <a:gd name="T2" fmla="+- 0 339 339"/>
                <a:gd name="T3" fmla="*/ 339 h 2865"/>
                <a:gd name="T4" fmla="+- 0 5789 5760"/>
                <a:gd name="T5" fmla="*/ T4 w 4545"/>
                <a:gd name="T6" fmla="+- 0 339 339"/>
                <a:gd name="T7" fmla="*/ 339 h 2865"/>
                <a:gd name="T8" fmla="+- 0 5785 5760"/>
                <a:gd name="T9" fmla="*/ T8 w 4545"/>
                <a:gd name="T10" fmla="+- 0 340 339"/>
                <a:gd name="T11" fmla="*/ 340 h 2865"/>
                <a:gd name="T12" fmla="+- 0 5760 5760"/>
                <a:gd name="T13" fmla="*/ T12 w 4545"/>
                <a:gd name="T14" fmla="+- 0 368 339"/>
                <a:gd name="T15" fmla="*/ 368 h 2865"/>
                <a:gd name="T16" fmla="+- 0 5760 5760"/>
                <a:gd name="T17" fmla="*/ T16 w 4545"/>
                <a:gd name="T18" fmla="+- 0 3170 339"/>
                <a:gd name="T19" fmla="*/ 3170 h 2865"/>
                <a:gd name="T20" fmla="+- 0 5760 5760"/>
                <a:gd name="T21" fmla="*/ T20 w 4545"/>
                <a:gd name="T22" fmla="+- 0 3175 339"/>
                <a:gd name="T23" fmla="*/ 3175 h 2865"/>
                <a:gd name="T24" fmla="+- 0 5789 5760"/>
                <a:gd name="T25" fmla="*/ T24 w 4545"/>
                <a:gd name="T26" fmla="+- 0 3204 339"/>
                <a:gd name="T27" fmla="*/ 3204 h 2865"/>
                <a:gd name="T28" fmla="+- 0 10276 5760"/>
                <a:gd name="T29" fmla="*/ T28 w 4545"/>
                <a:gd name="T30" fmla="+- 0 3204 339"/>
                <a:gd name="T31" fmla="*/ 3204 h 2865"/>
                <a:gd name="T32" fmla="+- 0 10305 5760"/>
                <a:gd name="T33" fmla="*/ T32 w 4545"/>
                <a:gd name="T34" fmla="+- 0 3175 339"/>
                <a:gd name="T35" fmla="*/ 3175 h 2865"/>
                <a:gd name="T36" fmla="+- 0 10305 5760"/>
                <a:gd name="T37" fmla="*/ T36 w 4545"/>
                <a:gd name="T38" fmla="+- 0 368 339"/>
                <a:gd name="T39" fmla="*/ 368 h 2865"/>
                <a:gd name="T40" fmla="+- 0 10280 5760"/>
                <a:gd name="T41" fmla="*/ T40 w 4545"/>
                <a:gd name="T42" fmla="+- 0 340 339"/>
                <a:gd name="T43" fmla="*/ 340 h 2865"/>
                <a:gd name="T44" fmla="+- 0 10276 5760"/>
                <a:gd name="T45" fmla="*/ T44 w 4545"/>
                <a:gd name="T46" fmla="+- 0 339 339"/>
                <a:gd name="T47" fmla="*/ 339 h 28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  <a:cxn ang="0">
                  <a:pos x="T21" y="T23"/>
                </a:cxn>
                <a:cxn ang="0">
                  <a:pos x="T25" y="T27"/>
                </a:cxn>
                <a:cxn ang="0">
                  <a:pos x="T29" y="T31"/>
                </a:cxn>
                <a:cxn ang="0">
                  <a:pos x="T33" y="T35"/>
                </a:cxn>
                <a:cxn ang="0">
                  <a:pos x="T37" y="T39"/>
                </a:cxn>
                <a:cxn ang="0">
                  <a:pos x="T41" y="T43"/>
                </a:cxn>
                <a:cxn ang="0">
                  <a:pos x="T45" y="T47"/>
                </a:cxn>
              </a:cxnLst>
              <a:rect l="0" t="0" r="r" b="b"/>
              <a:pathLst>
                <a:path w="4545" h="2865">
                  <a:moveTo>
                    <a:pt x="4516" y="0"/>
                  </a:moveTo>
                  <a:lnTo>
                    <a:pt x="29" y="0"/>
                  </a:lnTo>
                  <a:lnTo>
                    <a:pt x="25" y="1"/>
                  </a:lnTo>
                  <a:lnTo>
                    <a:pt x="0" y="29"/>
                  </a:lnTo>
                  <a:lnTo>
                    <a:pt x="0" y="2831"/>
                  </a:lnTo>
                  <a:lnTo>
                    <a:pt x="0" y="2836"/>
                  </a:lnTo>
                  <a:lnTo>
                    <a:pt x="29" y="2865"/>
                  </a:lnTo>
                  <a:lnTo>
                    <a:pt x="4516" y="2865"/>
                  </a:lnTo>
                  <a:lnTo>
                    <a:pt x="4545" y="2836"/>
                  </a:lnTo>
                  <a:lnTo>
                    <a:pt x="4545" y="29"/>
                  </a:lnTo>
                  <a:lnTo>
                    <a:pt x="4520" y="1"/>
                  </a:lnTo>
                  <a:lnTo>
                    <a:pt x="4516" y="0"/>
                  </a:lnTo>
                  <a:close/>
                </a:path>
              </a:pathLst>
            </a:custGeom>
            <a:solidFill>
              <a:srgbClr val="F3EE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" name="Text Box 5"/>
            <p:cNvSpPr txBox="1">
              <a:spLocks noChangeArrowheads="1"/>
            </p:cNvSpPr>
            <p:nvPr/>
          </p:nvSpPr>
          <p:spPr bwMode="auto">
            <a:xfrm>
              <a:off x="5760" y="338"/>
              <a:ext cx="4545" cy="28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rgbClr val="2B404F"/>
                  </a:solidFill>
                  <a:effectLst/>
                  <a:latin typeface="Lucida Sans Unicode" pitchFamily="34" charset="0"/>
                  <a:ea typeface="Verdana" pitchFamily="34" charset="0"/>
                  <a:cs typeface="Lucida Sans Unicode" pitchFamily="34" charset="0"/>
                </a:rPr>
                <a:t>Relevance Filters</a:t>
              </a:r>
              <a:endParaRPr kumimoji="0" lang="en-US" sz="9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300" b="0" i="0" u="none" strike="noStrike" cap="none" normalizeH="0" baseline="0" smtClean="0">
                  <a:ln>
                    <a:noFill/>
                  </a:ln>
                  <a:solidFill>
                    <a:srgbClr val="2B404F"/>
                  </a:solidFill>
                  <a:effectLst/>
                  <a:latin typeface="Arial" pitchFamily="34" charset="0"/>
                  <a:ea typeface="Verdana" pitchFamily="34" charset="0"/>
                  <a:cs typeface="Verdana" pitchFamily="34" charset="0"/>
                </a:rPr>
                <a:t>They help readers decide if your content is worth their time. A clear, concise headline quickly conveys the topic.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8" name="Group 1"/>
          <p:cNvGrpSpPr>
            <a:grpSpLocks/>
          </p:cNvGrpSpPr>
          <p:nvPr/>
        </p:nvGrpSpPr>
        <p:grpSpPr bwMode="auto">
          <a:xfrm>
            <a:off x="685800" y="5192421"/>
            <a:ext cx="5943600" cy="1257300"/>
            <a:chOff x="945" y="3474"/>
            <a:chExt cx="9360" cy="1980"/>
          </a:xfrm>
        </p:grpSpPr>
        <p:sp>
          <p:nvSpPr>
            <p:cNvPr id="9" name="Freeform 3"/>
            <p:cNvSpPr>
              <a:spLocks/>
            </p:cNvSpPr>
            <p:nvPr/>
          </p:nvSpPr>
          <p:spPr bwMode="auto">
            <a:xfrm>
              <a:off x="945" y="3473"/>
              <a:ext cx="9360" cy="1980"/>
            </a:xfrm>
            <a:custGeom>
              <a:avLst/>
              <a:gdLst>
                <a:gd name="T0" fmla="+- 0 10276 945"/>
                <a:gd name="T1" fmla="*/ T0 w 9360"/>
                <a:gd name="T2" fmla="+- 0 3474 3474"/>
                <a:gd name="T3" fmla="*/ 3474 h 1980"/>
                <a:gd name="T4" fmla="+- 0 974 945"/>
                <a:gd name="T5" fmla="*/ T4 w 9360"/>
                <a:gd name="T6" fmla="+- 0 3474 3474"/>
                <a:gd name="T7" fmla="*/ 3474 h 1980"/>
                <a:gd name="T8" fmla="+- 0 970 945"/>
                <a:gd name="T9" fmla="*/ T8 w 9360"/>
                <a:gd name="T10" fmla="+- 0 3475 3474"/>
                <a:gd name="T11" fmla="*/ 3475 h 1980"/>
                <a:gd name="T12" fmla="+- 0 945 945"/>
                <a:gd name="T13" fmla="*/ T12 w 9360"/>
                <a:gd name="T14" fmla="+- 0 3503 3474"/>
                <a:gd name="T15" fmla="*/ 3503 h 1980"/>
                <a:gd name="T16" fmla="+- 0 945 945"/>
                <a:gd name="T17" fmla="*/ T16 w 9360"/>
                <a:gd name="T18" fmla="+- 0 5420 3474"/>
                <a:gd name="T19" fmla="*/ 5420 h 1980"/>
                <a:gd name="T20" fmla="+- 0 945 945"/>
                <a:gd name="T21" fmla="*/ T20 w 9360"/>
                <a:gd name="T22" fmla="+- 0 5424 3474"/>
                <a:gd name="T23" fmla="*/ 5424 h 1980"/>
                <a:gd name="T24" fmla="+- 0 974 945"/>
                <a:gd name="T25" fmla="*/ T24 w 9360"/>
                <a:gd name="T26" fmla="+- 0 5454 3474"/>
                <a:gd name="T27" fmla="*/ 5454 h 1980"/>
                <a:gd name="T28" fmla="+- 0 10276 945"/>
                <a:gd name="T29" fmla="*/ T28 w 9360"/>
                <a:gd name="T30" fmla="+- 0 5454 3474"/>
                <a:gd name="T31" fmla="*/ 5454 h 1980"/>
                <a:gd name="T32" fmla="+- 0 10305 945"/>
                <a:gd name="T33" fmla="*/ T32 w 9360"/>
                <a:gd name="T34" fmla="+- 0 5424 3474"/>
                <a:gd name="T35" fmla="*/ 5424 h 1980"/>
                <a:gd name="T36" fmla="+- 0 10305 945"/>
                <a:gd name="T37" fmla="*/ T36 w 9360"/>
                <a:gd name="T38" fmla="+- 0 3503 3474"/>
                <a:gd name="T39" fmla="*/ 3503 h 1980"/>
                <a:gd name="T40" fmla="+- 0 10280 945"/>
                <a:gd name="T41" fmla="*/ T40 w 9360"/>
                <a:gd name="T42" fmla="+- 0 3475 3474"/>
                <a:gd name="T43" fmla="*/ 3475 h 1980"/>
                <a:gd name="T44" fmla="+- 0 10276 945"/>
                <a:gd name="T45" fmla="*/ T44 w 9360"/>
                <a:gd name="T46" fmla="+- 0 3474 3474"/>
                <a:gd name="T47" fmla="*/ 3474 h 1980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  <a:cxn ang="0">
                  <a:pos x="T21" y="T23"/>
                </a:cxn>
                <a:cxn ang="0">
                  <a:pos x="T25" y="T27"/>
                </a:cxn>
                <a:cxn ang="0">
                  <a:pos x="T29" y="T31"/>
                </a:cxn>
                <a:cxn ang="0">
                  <a:pos x="T33" y="T35"/>
                </a:cxn>
                <a:cxn ang="0">
                  <a:pos x="T37" y="T39"/>
                </a:cxn>
                <a:cxn ang="0">
                  <a:pos x="T41" y="T43"/>
                </a:cxn>
                <a:cxn ang="0">
                  <a:pos x="T45" y="T47"/>
                </a:cxn>
              </a:cxnLst>
              <a:rect l="0" t="0" r="r" b="b"/>
              <a:pathLst>
                <a:path w="9360" h="1980">
                  <a:moveTo>
                    <a:pt x="9331" y="0"/>
                  </a:moveTo>
                  <a:lnTo>
                    <a:pt x="29" y="0"/>
                  </a:lnTo>
                  <a:lnTo>
                    <a:pt x="25" y="1"/>
                  </a:lnTo>
                  <a:lnTo>
                    <a:pt x="0" y="29"/>
                  </a:lnTo>
                  <a:lnTo>
                    <a:pt x="0" y="1946"/>
                  </a:lnTo>
                  <a:lnTo>
                    <a:pt x="0" y="1950"/>
                  </a:lnTo>
                  <a:lnTo>
                    <a:pt x="29" y="1980"/>
                  </a:lnTo>
                  <a:lnTo>
                    <a:pt x="9331" y="1980"/>
                  </a:lnTo>
                  <a:lnTo>
                    <a:pt x="9360" y="1950"/>
                  </a:lnTo>
                  <a:lnTo>
                    <a:pt x="9360" y="29"/>
                  </a:lnTo>
                  <a:lnTo>
                    <a:pt x="9335" y="1"/>
                  </a:lnTo>
                  <a:lnTo>
                    <a:pt x="9331" y="0"/>
                  </a:lnTo>
                  <a:close/>
                </a:path>
              </a:pathLst>
            </a:custGeom>
            <a:solidFill>
              <a:srgbClr val="F3EE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" name="Text Box 2"/>
            <p:cNvSpPr txBox="1">
              <a:spLocks noChangeArrowheads="1"/>
            </p:cNvSpPr>
            <p:nvPr/>
          </p:nvSpPr>
          <p:spPr bwMode="auto">
            <a:xfrm>
              <a:off x="945" y="3473"/>
              <a:ext cx="9360" cy="19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rgbClr val="2B404F"/>
                  </a:solidFill>
                  <a:effectLst/>
                  <a:latin typeface="Lucida Sans Unicode" pitchFamily="34" charset="0"/>
                  <a:ea typeface="Verdana" pitchFamily="34" charset="0"/>
                  <a:cs typeface="Lucida Sans Unicode" pitchFamily="34" charset="0"/>
                </a:rPr>
                <a:t>Engagement Drivers</a:t>
              </a:r>
              <a:endParaRPr kumimoji="0" lang="en-US" sz="9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300" b="0" i="0" u="none" strike="noStrike" cap="none" normalizeH="0" baseline="0" smtClean="0">
                  <a:ln>
                    <a:noFill/>
                  </a:ln>
                  <a:solidFill>
                    <a:srgbClr val="2B404F"/>
                  </a:solidFill>
                  <a:effectLst/>
                  <a:latin typeface="Arial" pitchFamily="34" charset="0"/>
                  <a:ea typeface="Verdana" pitchFamily="34" charset="0"/>
                  <a:cs typeface="Verdana" pitchFamily="34" charset="0"/>
                </a:rPr>
                <a:t>Compelling headlines pique curiosity and entice clicks. They promise value and offer a glimpse into the content's benefits.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0" y="418279"/>
            <a:ext cx="14549924" cy="1527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6654" tIns="171396" rIns="5594175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normalizeH="0" baseline="0" dirty="0" smtClean="0">
                <a:ln>
                  <a:noFill/>
                </a:ln>
                <a:solidFill>
                  <a:srgbClr val="114E72"/>
                </a:solidFill>
                <a:effectLst/>
                <a:latin typeface="Arial" pitchFamily="34" charset="0"/>
                <a:ea typeface="Lucida Sans Unicode" pitchFamily="34" charset="0"/>
                <a:cs typeface="Arial" pitchFamily="34" charset="0"/>
              </a:rPr>
              <a:t>Introduction: Why Headlines Matter</a:t>
            </a:r>
            <a:endParaRPr kumimoji="0" lang="en-US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Lucida Sans Unicode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0" y="461963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3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Verdana" pitchFamily="34" charset="0"/>
              <a:cs typeface="Verdana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3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/>
            </a:r>
            <a:br>
              <a:rPr kumimoji="0" lang="en-US" sz="13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</a:b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3" name="Group 15"/>
          <p:cNvGrpSpPr>
            <a:grpSpLocks/>
          </p:cNvGrpSpPr>
          <p:nvPr/>
        </p:nvGrpSpPr>
        <p:grpSpPr bwMode="auto">
          <a:xfrm>
            <a:off x="9022702" y="0"/>
            <a:ext cx="5607698" cy="8145624"/>
            <a:chOff x="11250" y="0"/>
            <a:chExt cx="6750" cy="10140"/>
          </a:xfrm>
        </p:grpSpPr>
        <p:pic>
          <p:nvPicPr>
            <p:cNvPr id="2064" name="Picture 1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50" y="0"/>
              <a:ext cx="6750" cy="101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65" name="Picture 1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87" y="9332"/>
              <a:ext cx="2763" cy="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29280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7910" y="2545140"/>
            <a:ext cx="9955763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Understanding the Anatomy of an Effective Headline</a:t>
            </a:r>
            <a:endParaRPr lang="en-IN" sz="3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 </a:t>
            </a:r>
            <a:endParaRPr lang="en-IN" sz="3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Keywords</a:t>
            </a:r>
            <a:endParaRPr lang="en-IN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Relevant terms that your target audience is searching for.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Numbers</a:t>
            </a:r>
            <a:endParaRPr lang="en-IN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Quantifiable data or lists that promise specific takeaways.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Power Words</a:t>
            </a:r>
            <a:endParaRPr lang="en-IN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Emotionally charged words that evoke curiosity, urgency, or excitement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1389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080310" y="0"/>
            <a:ext cx="6550090" cy="8229600"/>
            <a:chOff x="11250" y="0"/>
            <a:chExt cx="6750" cy="10140"/>
          </a:xfrm>
        </p:grpSpPr>
        <p:pic>
          <p:nvPicPr>
            <p:cNvPr id="3075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50" y="0"/>
              <a:ext cx="6750" cy="101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87" y="9332"/>
              <a:ext cx="2763" cy="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Rectangle 19"/>
          <p:cNvSpPr/>
          <p:nvPr/>
        </p:nvSpPr>
        <p:spPr>
          <a:xfrm>
            <a:off x="503853" y="1196265"/>
            <a:ext cx="449216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Headline Best Practices: Clarity, Conciseness, and Curiosity</a:t>
            </a:r>
            <a:endParaRPr lang="en-IN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093" name="Text Box 66"/>
          <p:cNvSpPr txBox="1">
            <a:spLocks noChangeArrowheads="1"/>
          </p:cNvSpPr>
          <p:nvPr/>
        </p:nvSpPr>
        <p:spPr bwMode="auto">
          <a:xfrm>
            <a:off x="990600" y="2954986"/>
            <a:ext cx="390525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smtClean="0">
                <a:ln>
                  <a:noFill/>
                </a:ln>
                <a:solidFill>
                  <a:srgbClr val="2B404F"/>
                </a:solidFill>
                <a:effectLst/>
                <a:latin typeface="Lucida Sans Unicode" pitchFamily="34" charset="0"/>
                <a:ea typeface="Verdana" pitchFamily="34" charset="0"/>
                <a:cs typeface="Lucida Sans Unicode" pitchFamily="34" charset="0"/>
              </a:rPr>
              <a:t>1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094" name="Group 59"/>
          <p:cNvGrpSpPr>
            <a:grpSpLocks/>
          </p:cNvGrpSpPr>
          <p:nvPr/>
        </p:nvGrpSpPr>
        <p:grpSpPr bwMode="auto">
          <a:xfrm>
            <a:off x="3657600" y="457200"/>
            <a:ext cx="390525" cy="409575"/>
            <a:chOff x="5760" y="-489"/>
            <a:chExt cx="615" cy="644"/>
          </a:xfrm>
        </p:grpSpPr>
        <p:sp>
          <p:nvSpPr>
            <p:cNvPr id="3095" name="Freeform 61"/>
            <p:cNvSpPr>
              <a:spLocks/>
            </p:cNvSpPr>
            <p:nvPr/>
          </p:nvSpPr>
          <p:spPr bwMode="auto">
            <a:xfrm>
              <a:off x="5760" y="-475"/>
              <a:ext cx="615" cy="615"/>
            </a:xfrm>
            <a:custGeom>
              <a:avLst/>
              <a:gdLst>
                <a:gd name="T0" fmla="+- 0 6346 5760"/>
                <a:gd name="T1" fmla="*/ T0 w 615"/>
                <a:gd name="T2" fmla="+- 0 -475 -475"/>
                <a:gd name="T3" fmla="*/ -475 h 615"/>
                <a:gd name="T4" fmla="+- 0 5789 5760"/>
                <a:gd name="T5" fmla="*/ T4 w 615"/>
                <a:gd name="T6" fmla="+- 0 -475 -475"/>
                <a:gd name="T7" fmla="*/ -475 h 615"/>
                <a:gd name="T8" fmla="+- 0 5785 5760"/>
                <a:gd name="T9" fmla="*/ T8 w 615"/>
                <a:gd name="T10" fmla="+- 0 -474 -475"/>
                <a:gd name="T11" fmla="*/ -474 h 615"/>
                <a:gd name="T12" fmla="+- 0 5760 5760"/>
                <a:gd name="T13" fmla="*/ T12 w 615"/>
                <a:gd name="T14" fmla="+- 0 -446 -475"/>
                <a:gd name="T15" fmla="*/ -446 h 615"/>
                <a:gd name="T16" fmla="+- 0 5760 5760"/>
                <a:gd name="T17" fmla="*/ T16 w 615"/>
                <a:gd name="T18" fmla="+- 0 106 -475"/>
                <a:gd name="T19" fmla="*/ 106 h 615"/>
                <a:gd name="T20" fmla="+- 0 5760 5760"/>
                <a:gd name="T21" fmla="*/ T20 w 615"/>
                <a:gd name="T22" fmla="+- 0 111 -475"/>
                <a:gd name="T23" fmla="*/ 111 h 615"/>
                <a:gd name="T24" fmla="+- 0 5789 5760"/>
                <a:gd name="T25" fmla="*/ T24 w 615"/>
                <a:gd name="T26" fmla="+- 0 140 -475"/>
                <a:gd name="T27" fmla="*/ 140 h 615"/>
                <a:gd name="T28" fmla="+- 0 6346 5760"/>
                <a:gd name="T29" fmla="*/ T28 w 615"/>
                <a:gd name="T30" fmla="+- 0 140 -475"/>
                <a:gd name="T31" fmla="*/ 140 h 615"/>
                <a:gd name="T32" fmla="+- 0 6375 5760"/>
                <a:gd name="T33" fmla="*/ T32 w 615"/>
                <a:gd name="T34" fmla="+- 0 111 -475"/>
                <a:gd name="T35" fmla="*/ 111 h 615"/>
                <a:gd name="T36" fmla="+- 0 6375 5760"/>
                <a:gd name="T37" fmla="*/ T36 w 615"/>
                <a:gd name="T38" fmla="+- 0 -446 -475"/>
                <a:gd name="T39" fmla="*/ -446 h 615"/>
                <a:gd name="T40" fmla="+- 0 6350 5760"/>
                <a:gd name="T41" fmla="*/ T40 w 615"/>
                <a:gd name="T42" fmla="+- 0 -474 -475"/>
                <a:gd name="T43" fmla="*/ -474 h 615"/>
                <a:gd name="T44" fmla="+- 0 6346 5760"/>
                <a:gd name="T45" fmla="*/ T44 w 615"/>
                <a:gd name="T46" fmla="+- 0 -475 -475"/>
                <a:gd name="T47" fmla="*/ -475 h 61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  <a:cxn ang="0">
                  <a:pos x="T21" y="T23"/>
                </a:cxn>
                <a:cxn ang="0">
                  <a:pos x="T25" y="T27"/>
                </a:cxn>
                <a:cxn ang="0">
                  <a:pos x="T29" y="T31"/>
                </a:cxn>
                <a:cxn ang="0">
                  <a:pos x="T33" y="T35"/>
                </a:cxn>
                <a:cxn ang="0">
                  <a:pos x="T37" y="T39"/>
                </a:cxn>
                <a:cxn ang="0">
                  <a:pos x="T41" y="T43"/>
                </a:cxn>
                <a:cxn ang="0">
                  <a:pos x="T45" y="T47"/>
                </a:cxn>
              </a:cxnLst>
              <a:rect l="0" t="0" r="r" b="b"/>
              <a:pathLst>
                <a:path w="615" h="615">
                  <a:moveTo>
                    <a:pt x="586" y="0"/>
                  </a:moveTo>
                  <a:lnTo>
                    <a:pt x="29" y="0"/>
                  </a:lnTo>
                  <a:lnTo>
                    <a:pt x="25" y="1"/>
                  </a:lnTo>
                  <a:lnTo>
                    <a:pt x="0" y="29"/>
                  </a:lnTo>
                  <a:lnTo>
                    <a:pt x="0" y="581"/>
                  </a:lnTo>
                  <a:lnTo>
                    <a:pt x="0" y="586"/>
                  </a:lnTo>
                  <a:lnTo>
                    <a:pt x="29" y="615"/>
                  </a:lnTo>
                  <a:lnTo>
                    <a:pt x="586" y="615"/>
                  </a:lnTo>
                  <a:lnTo>
                    <a:pt x="615" y="586"/>
                  </a:lnTo>
                  <a:lnTo>
                    <a:pt x="615" y="29"/>
                  </a:lnTo>
                  <a:lnTo>
                    <a:pt x="590" y="1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3EE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96" name="Text Box 60"/>
            <p:cNvSpPr txBox="1">
              <a:spLocks noChangeArrowheads="1"/>
            </p:cNvSpPr>
            <p:nvPr/>
          </p:nvSpPr>
          <p:spPr bwMode="auto">
            <a:xfrm>
              <a:off x="5760" y="-489"/>
              <a:ext cx="615" cy="6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000" b="0" i="0" u="none" strike="noStrike" cap="none" normalizeH="0" baseline="0" smtClean="0">
                  <a:ln>
                    <a:noFill/>
                  </a:ln>
                  <a:solidFill>
                    <a:srgbClr val="2B404F"/>
                  </a:solidFill>
                  <a:effectLst/>
                  <a:latin typeface="Lucida Sans Unicode" pitchFamily="34" charset="0"/>
                  <a:ea typeface="Verdana" pitchFamily="34" charset="0"/>
                  <a:cs typeface="Lucida Sans Unicode" pitchFamily="34" charset="0"/>
                </a:rPr>
                <a:t>2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097" name="Group 62"/>
          <p:cNvGrpSpPr>
            <a:grpSpLocks/>
          </p:cNvGrpSpPr>
          <p:nvPr/>
        </p:nvGrpSpPr>
        <p:grpSpPr bwMode="auto">
          <a:xfrm>
            <a:off x="600075" y="11113"/>
            <a:ext cx="390525" cy="409575"/>
            <a:chOff x="945" y="18"/>
            <a:chExt cx="615" cy="644"/>
          </a:xfrm>
        </p:grpSpPr>
        <p:sp>
          <p:nvSpPr>
            <p:cNvPr id="3098" name="Freeform 64"/>
            <p:cNvSpPr>
              <a:spLocks/>
            </p:cNvSpPr>
            <p:nvPr/>
          </p:nvSpPr>
          <p:spPr bwMode="auto">
            <a:xfrm>
              <a:off x="945" y="31"/>
              <a:ext cx="615" cy="600"/>
            </a:xfrm>
            <a:custGeom>
              <a:avLst/>
              <a:gdLst>
                <a:gd name="T0" fmla="+- 0 1531 945"/>
                <a:gd name="T1" fmla="*/ T0 w 615"/>
                <a:gd name="T2" fmla="+- 0 32 32"/>
                <a:gd name="T3" fmla="*/ 32 h 600"/>
                <a:gd name="T4" fmla="+- 0 974 945"/>
                <a:gd name="T5" fmla="*/ T4 w 615"/>
                <a:gd name="T6" fmla="+- 0 32 32"/>
                <a:gd name="T7" fmla="*/ 32 h 600"/>
                <a:gd name="T8" fmla="+- 0 970 945"/>
                <a:gd name="T9" fmla="*/ T8 w 615"/>
                <a:gd name="T10" fmla="+- 0 33 32"/>
                <a:gd name="T11" fmla="*/ 33 h 600"/>
                <a:gd name="T12" fmla="+- 0 945 945"/>
                <a:gd name="T13" fmla="*/ T12 w 615"/>
                <a:gd name="T14" fmla="+- 0 61 32"/>
                <a:gd name="T15" fmla="*/ 61 h 600"/>
                <a:gd name="T16" fmla="+- 0 945 945"/>
                <a:gd name="T17" fmla="*/ T16 w 615"/>
                <a:gd name="T18" fmla="+- 0 598 32"/>
                <a:gd name="T19" fmla="*/ 598 h 600"/>
                <a:gd name="T20" fmla="+- 0 945 945"/>
                <a:gd name="T21" fmla="*/ T20 w 615"/>
                <a:gd name="T22" fmla="+- 0 603 32"/>
                <a:gd name="T23" fmla="*/ 603 h 600"/>
                <a:gd name="T24" fmla="+- 0 974 945"/>
                <a:gd name="T25" fmla="*/ T24 w 615"/>
                <a:gd name="T26" fmla="+- 0 632 32"/>
                <a:gd name="T27" fmla="*/ 632 h 600"/>
                <a:gd name="T28" fmla="+- 0 1531 945"/>
                <a:gd name="T29" fmla="*/ T28 w 615"/>
                <a:gd name="T30" fmla="+- 0 632 32"/>
                <a:gd name="T31" fmla="*/ 632 h 600"/>
                <a:gd name="T32" fmla="+- 0 1560 945"/>
                <a:gd name="T33" fmla="*/ T32 w 615"/>
                <a:gd name="T34" fmla="+- 0 603 32"/>
                <a:gd name="T35" fmla="*/ 603 h 600"/>
                <a:gd name="T36" fmla="+- 0 1560 945"/>
                <a:gd name="T37" fmla="*/ T36 w 615"/>
                <a:gd name="T38" fmla="+- 0 61 32"/>
                <a:gd name="T39" fmla="*/ 61 h 600"/>
                <a:gd name="T40" fmla="+- 0 1535 945"/>
                <a:gd name="T41" fmla="*/ T40 w 615"/>
                <a:gd name="T42" fmla="+- 0 33 32"/>
                <a:gd name="T43" fmla="*/ 33 h 600"/>
                <a:gd name="T44" fmla="+- 0 1531 945"/>
                <a:gd name="T45" fmla="*/ T44 w 615"/>
                <a:gd name="T46" fmla="+- 0 32 32"/>
                <a:gd name="T47" fmla="*/ 32 h 600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  <a:cxn ang="0">
                  <a:pos x="T21" y="T23"/>
                </a:cxn>
                <a:cxn ang="0">
                  <a:pos x="T25" y="T27"/>
                </a:cxn>
                <a:cxn ang="0">
                  <a:pos x="T29" y="T31"/>
                </a:cxn>
                <a:cxn ang="0">
                  <a:pos x="T33" y="T35"/>
                </a:cxn>
                <a:cxn ang="0">
                  <a:pos x="T37" y="T39"/>
                </a:cxn>
                <a:cxn ang="0">
                  <a:pos x="T41" y="T43"/>
                </a:cxn>
                <a:cxn ang="0">
                  <a:pos x="T45" y="T47"/>
                </a:cxn>
              </a:cxnLst>
              <a:rect l="0" t="0" r="r" b="b"/>
              <a:pathLst>
                <a:path w="615" h="600">
                  <a:moveTo>
                    <a:pt x="586" y="0"/>
                  </a:moveTo>
                  <a:lnTo>
                    <a:pt x="29" y="0"/>
                  </a:lnTo>
                  <a:lnTo>
                    <a:pt x="25" y="1"/>
                  </a:lnTo>
                  <a:lnTo>
                    <a:pt x="0" y="29"/>
                  </a:lnTo>
                  <a:lnTo>
                    <a:pt x="0" y="566"/>
                  </a:lnTo>
                  <a:lnTo>
                    <a:pt x="0" y="571"/>
                  </a:lnTo>
                  <a:lnTo>
                    <a:pt x="29" y="600"/>
                  </a:lnTo>
                  <a:lnTo>
                    <a:pt x="586" y="600"/>
                  </a:lnTo>
                  <a:lnTo>
                    <a:pt x="615" y="571"/>
                  </a:lnTo>
                  <a:lnTo>
                    <a:pt x="615" y="29"/>
                  </a:lnTo>
                  <a:lnTo>
                    <a:pt x="590" y="1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3EE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99" name="Text Box 63"/>
            <p:cNvSpPr txBox="1">
              <a:spLocks noChangeArrowheads="1"/>
            </p:cNvSpPr>
            <p:nvPr/>
          </p:nvSpPr>
          <p:spPr bwMode="auto">
            <a:xfrm>
              <a:off x="945" y="18"/>
              <a:ext cx="615" cy="6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000" b="0" i="0" u="none" strike="noStrike" cap="none" normalizeH="0" baseline="0" smtClean="0">
                  <a:ln>
                    <a:noFill/>
                  </a:ln>
                  <a:solidFill>
                    <a:srgbClr val="2B404F"/>
                  </a:solidFill>
                  <a:effectLst/>
                  <a:latin typeface="Lucida Sans Unicode" pitchFamily="34" charset="0"/>
                  <a:ea typeface="Verdana" pitchFamily="34" charset="0"/>
                  <a:cs typeface="Lucida Sans Unicode" pitchFamily="34" charset="0"/>
                </a:rPr>
                <a:t>3</a:t>
              </a: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100" name="Rectangle 68"/>
          <p:cNvSpPr>
            <a:spLocks noChangeArrowheads="1"/>
          </p:cNvSpPr>
          <p:nvPr/>
        </p:nvSpPr>
        <p:spPr bwMode="auto">
          <a:xfrm>
            <a:off x="0" y="0"/>
            <a:ext cx="1463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23691" tIns="7935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3102" name="Rectangle 72"/>
          <p:cNvSpPr>
            <a:spLocks noChangeArrowheads="1"/>
          </p:cNvSpPr>
          <p:nvPr/>
        </p:nvSpPr>
        <p:spPr bwMode="auto">
          <a:xfrm>
            <a:off x="2675289" y="5533053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rgbClr val="2B404F"/>
              </a:solidFill>
              <a:effectLst/>
              <a:latin typeface="Arial" pitchFamily="34" charset="0"/>
              <a:ea typeface="Lucida Sans Unicode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2B404F"/>
                </a:solidFill>
                <a:effectLst/>
                <a:latin typeface="Arial" pitchFamily="34" charset="0"/>
                <a:ea typeface="Lucida Sans Unicode" pitchFamily="34" charset="0"/>
                <a:cs typeface="Arial" pitchFamily="34" charset="0"/>
              </a:rPr>
              <a:t>Curiosity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Lucida Sans Unicode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/>
            </a:r>
            <a:br>
              <a:rPr kumimoji="0" lang="en-US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</a:br>
            <a:endParaRPr kumimoji="0" lang="en-US" sz="9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2B404F"/>
                </a:solidFill>
                <a:effectLst/>
                <a:latin typeface="Lucida Sans Unicode" pitchFamily="34" charset="0"/>
                <a:ea typeface="Verdana" pitchFamily="34" charset="0"/>
                <a:cs typeface="Lucida Sans Unicode" pitchFamily="34" charset="0"/>
              </a:rPr>
              <a:t>Conciseness</a:t>
            </a:r>
            <a:endParaRPr kumimoji="0" lang="en-US" sz="9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03" name="Rectangle 74"/>
          <p:cNvSpPr>
            <a:spLocks noChangeArrowheads="1"/>
          </p:cNvSpPr>
          <p:nvPr/>
        </p:nvSpPr>
        <p:spPr bwMode="auto">
          <a:xfrm>
            <a:off x="278704" y="3476163"/>
            <a:ext cx="7538842" cy="1277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300" b="0" i="0" u="none" strike="noStrike" cap="none" normalizeH="0" baseline="0" dirty="0" smtClean="0">
              <a:ln>
                <a:noFill/>
              </a:ln>
              <a:solidFill>
                <a:srgbClr val="2B404F"/>
              </a:solidFill>
              <a:effectLst/>
              <a:latin typeface="Tahoma" pitchFamily="34" charset="0"/>
              <a:ea typeface="Verdana" pitchFamily="34" charset="0"/>
              <a:cs typeface="Tahoma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2B404F"/>
                </a:solidFill>
                <a:effectLst/>
                <a:latin typeface="Tahoma" pitchFamily="34" charset="0"/>
                <a:ea typeface="Verdana" pitchFamily="34" charset="0"/>
                <a:cs typeface="Tahoma" pitchFamily="34" charset="0"/>
              </a:rPr>
              <a:t>Keep it brief and impactful. Aim for 6-8 words or under 60 characters.</a:t>
            </a:r>
            <a:endParaRPr kumimoji="0" lang="en-US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680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6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570376" cy="82296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570376" y="717397"/>
            <a:ext cx="88340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</a:rPr>
              <a:t>Trending Headline Tactics: </a:t>
            </a:r>
            <a:r>
              <a:rPr lang="en-US" sz="3600" b="1" dirty="0" err="1">
                <a:solidFill>
                  <a:srgbClr val="002060"/>
                </a:solidFill>
              </a:rPr>
              <a:t>Listicles</a:t>
            </a:r>
            <a:r>
              <a:rPr lang="en-US" sz="3600" b="1" dirty="0">
                <a:solidFill>
                  <a:srgbClr val="002060"/>
                </a:solidFill>
              </a:rPr>
              <a:t>, How-</a:t>
            </a:r>
            <a:r>
              <a:rPr lang="en-US" sz="3600" b="1" dirty="0" err="1">
                <a:solidFill>
                  <a:srgbClr val="002060"/>
                </a:solidFill>
              </a:rPr>
              <a:t>To's</a:t>
            </a:r>
            <a:r>
              <a:rPr lang="en-US" sz="3600" b="1" dirty="0">
                <a:solidFill>
                  <a:srgbClr val="002060"/>
                </a:solidFill>
              </a:rPr>
              <a:t>, and Questions</a:t>
            </a:r>
            <a:endParaRPr lang="en-IN" sz="3600" b="1" dirty="0">
              <a:solidFill>
                <a:srgbClr val="00206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061144" y="2933219"/>
            <a:ext cx="73152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Offer easily digestible information, appealing to our love for organized content.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45248" y="2166648"/>
            <a:ext cx="16317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err="1">
                <a:solidFill>
                  <a:schemeClr val="bg1"/>
                </a:solidFill>
              </a:rPr>
              <a:t>Listicles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315200" y="4510092"/>
            <a:ext cx="73152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How-</a:t>
            </a:r>
            <a:r>
              <a:rPr lang="en-US" sz="3600" b="1" dirty="0" err="1">
                <a:solidFill>
                  <a:schemeClr val="bg1">
                    <a:lumMod val="95000"/>
                  </a:schemeClr>
                </a:solidFill>
              </a:rPr>
              <a:t>To's</a:t>
            </a:r>
            <a:endParaRPr lang="en-IN" sz="36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Provide practical solutions and tap into the desire for self- improvement.</a:t>
            </a:r>
            <a:endParaRPr lang="en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974661" y="6413536"/>
            <a:ext cx="73152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Questions</a:t>
            </a:r>
            <a:endParaRPr lang="en-IN" sz="36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Engage readers by addressing their pain points or piquing their curiosity.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297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463040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Optimizing Headlines for Search and Social</a:t>
            </a:r>
            <a:endParaRPr lang="en-IN" sz="4000" b="1" dirty="0">
              <a:solidFill>
                <a:schemeClr val="bg1"/>
              </a:solidFill>
            </a:endParaRPr>
          </a:p>
          <a:p>
            <a:r>
              <a:rPr lang="en-US" sz="4000" dirty="0">
                <a:solidFill>
                  <a:schemeClr val="bg1"/>
                </a:solidFill>
              </a:rPr>
              <a:t> </a:t>
            </a:r>
            <a:endParaRPr lang="en-IN" sz="4000" dirty="0">
              <a:solidFill>
                <a:schemeClr val="bg1"/>
              </a:solidFill>
            </a:endParaRPr>
          </a:p>
          <a:p>
            <a:r>
              <a:rPr lang="en-US" sz="3600" b="1" dirty="0" smtClean="0">
                <a:solidFill>
                  <a:schemeClr val="bg1"/>
                </a:solidFill>
              </a:rPr>
              <a:t>Search </a:t>
            </a:r>
            <a:r>
              <a:rPr lang="en-US" sz="3600" b="1" dirty="0">
                <a:solidFill>
                  <a:schemeClr val="bg1"/>
                </a:solidFill>
              </a:rPr>
              <a:t>(SEO)</a:t>
            </a:r>
            <a:endParaRPr lang="en-IN" sz="3600" b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Incorporate relevant keywords to improve visibility </a:t>
            </a:r>
            <a:endParaRPr lang="en-US" sz="28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in </a:t>
            </a:r>
            <a:r>
              <a:rPr lang="en-US" sz="2800" dirty="0">
                <a:solidFill>
                  <a:schemeClr val="bg1"/>
                </a:solidFill>
              </a:rPr>
              <a:t>search engine results.</a:t>
            </a:r>
            <a:endParaRPr lang="en-IN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/>
            </a:r>
            <a:br>
              <a:rPr lang="en-US" sz="2800" dirty="0">
                <a:solidFill>
                  <a:schemeClr val="bg1"/>
                </a:solidFill>
              </a:rPr>
            </a:b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3935" y="3802425"/>
            <a:ext cx="7315200" cy="21236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Social Media</a:t>
            </a:r>
            <a:endParaRPr lang="en-IN" sz="3600" b="1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Tailor headlines for </a:t>
            </a:r>
            <a:r>
              <a:rPr lang="en-US" sz="3200" dirty="0" err="1">
                <a:solidFill>
                  <a:schemeClr val="bg1"/>
                </a:solidFill>
              </a:rPr>
              <a:t>shareability</a:t>
            </a:r>
            <a:r>
              <a:rPr lang="en-US" sz="3200" dirty="0">
                <a:solidFill>
                  <a:schemeClr val="bg1"/>
                </a:solidFill>
              </a:rPr>
              <a:t> and engagement. Use strong verbs and emotional </a:t>
            </a:r>
            <a:r>
              <a:rPr lang="en-US" sz="3200" dirty="0" err="1">
                <a:solidFill>
                  <a:schemeClr val="bg1"/>
                </a:solidFill>
              </a:rPr>
              <a:t>langu.age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232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7296150" y="-868"/>
            <a:ext cx="7334250" cy="8230468"/>
            <a:chOff x="11250" y="0"/>
            <a:chExt cx="6750" cy="10140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50" y="0"/>
              <a:ext cx="6750" cy="101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87" y="9332"/>
              <a:ext cx="2763" cy="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ctangle 2"/>
          <p:cNvSpPr/>
          <p:nvPr/>
        </p:nvSpPr>
        <p:spPr>
          <a:xfrm>
            <a:off x="839493" y="1270909"/>
            <a:ext cx="616779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Measuring </a:t>
            </a:r>
            <a:r>
              <a:rPr lang="en-US" sz="3600" b="1" dirty="0">
                <a:solidFill>
                  <a:schemeClr val="bg1"/>
                </a:solidFill>
              </a:rPr>
              <a:t>Headline Performance: Metrics that Matter</a:t>
            </a:r>
            <a:endParaRPr lang="en-IN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174841"/>
              </p:ext>
            </p:extLst>
          </p:nvPr>
        </p:nvGraphicFramePr>
        <p:xfrm>
          <a:off x="839493" y="4211362"/>
          <a:ext cx="5923915" cy="232410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2966720"/>
                <a:gridCol w="2957195"/>
              </a:tblGrid>
              <a:tr h="771525">
                <a:tc>
                  <a:txBody>
                    <a:bodyPr/>
                    <a:lstStyle/>
                    <a:p>
                      <a:pPr marL="170815">
                        <a:spcBef>
                          <a:spcPts val="1050"/>
                        </a:spcBef>
                        <a:spcAft>
                          <a:spcPts val="0"/>
                        </a:spcAft>
                      </a:pPr>
                      <a:r>
                        <a:rPr lang="en-US" sz="1350" dirty="0">
                          <a:effectLst/>
                        </a:rPr>
                        <a:t>Click-Through Rate</a:t>
                      </a:r>
                      <a:r>
                        <a:rPr lang="en-US" sz="1350" spc="5" dirty="0">
                          <a:effectLst/>
                        </a:rPr>
                        <a:t> </a:t>
                      </a:r>
                      <a:r>
                        <a:rPr lang="en-US" sz="1350" dirty="0">
                          <a:effectLst/>
                        </a:rPr>
                        <a:t>(CTR)</a:t>
                      </a:r>
                      <a:endParaRPr lang="en-IN" sz="1100" dirty="0">
                        <a:effectLst/>
                        <a:latin typeface="Tahoma"/>
                        <a:ea typeface="Tahom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66370" marR="174625">
                        <a:lnSpc>
                          <a:spcPct val="132000"/>
                        </a:lnSpc>
                        <a:spcBef>
                          <a:spcPts val="1050"/>
                        </a:spcBef>
                        <a:spcAft>
                          <a:spcPts val="0"/>
                        </a:spcAft>
                      </a:pPr>
                      <a:r>
                        <a:rPr lang="en-US" sz="1350">
                          <a:effectLst/>
                        </a:rPr>
                        <a:t>Percentage</a:t>
                      </a:r>
                      <a:r>
                        <a:rPr lang="en-US" sz="1350" spc="-95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of</a:t>
                      </a:r>
                      <a:r>
                        <a:rPr lang="en-US" sz="1350" spc="-90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users</a:t>
                      </a:r>
                      <a:r>
                        <a:rPr lang="en-US" sz="1350" spc="-90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who</a:t>
                      </a:r>
                      <a:r>
                        <a:rPr lang="en-US" sz="1350" spc="-90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click</a:t>
                      </a:r>
                      <a:r>
                        <a:rPr lang="en-US" sz="1350" spc="-90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on</a:t>
                      </a:r>
                      <a:r>
                        <a:rPr lang="en-US" sz="1350" spc="-390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your</a:t>
                      </a:r>
                      <a:r>
                        <a:rPr lang="en-US" sz="1350" spc="-135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headline.</a:t>
                      </a:r>
                      <a:endParaRPr lang="en-IN" sz="1100">
                        <a:effectLst/>
                        <a:latin typeface="Tahoma"/>
                        <a:ea typeface="Tahoma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771525">
                <a:tc>
                  <a:txBody>
                    <a:bodyPr/>
                    <a:lstStyle/>
                    <a:p>
                      <a:pPr marL="170815">
                        <a:spcBef>
                          <a:spcPts val="1050"/>
                        </a:spcBef>
                        <a:spcAft>
                          <a:spcPts val="0"/>
                        </a:spcAft>
                      </a:pPr>
                      <a:r>
                        <a:rPr lang="en-US" sz="1350">
                          <a:effectLst/>
                        </a:rPr>
                        <a:t>Time</a:t>
                      </a:r>
                      <a:r>
                        <a:rPr lang="en-US" sz="1350" spc="-120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on</a:t>
                      </a:r>
                      <a:r>
                        <a:rPr lang="en-US" sz="1350" spc="-120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Page</a:t>
                      </a:r>
                      <a:endParaRPr lang="en-IN" sz="1100">
                        <a:effectLst/>
                        <a:latin typeface="Tahoma"/>
                        <a:ea typeface="Tahom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66370" marR="174625">
                        <a:lnSpc>
                          <a:spcPct val="132000"/>
                        </a:lnSpc>
                        <a:spcBef>
                          <a:spcPts val="1050"/>
                        </a:spcBef>
                        <a:spcAft>
                          <a:spcPts val="0"/>
                        </a:spcAft>
                      </a:pPr>
                      <a:r>
                        <a:rPr lang="en-US" sz="1350">
                          <a:effectLst/>
                        </a:rPr>
                        <a:t>Duration</a:t>
                      </a:r>
                      <a:r>
                        <a:rPr lang="en-US" sz="1350" spc="-85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visitors</a:t>
                      </a:r>
                      <a:r>
                        <a:rPr lang="en-US" sz="1350" spc="-85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spend</a:t>
                      </a:r>
                      <a:r>
                        <a:rPr lang="en-US" sz="1350" spc="-85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engaging</a:t>
                      </a:r>
                      <a:r>
                        <a:rPr lang="en-US" sz="1350" spc="-385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with</a:t>
                      </a:r>
                      <a:r>
                        <a:rPr lang="en-US" sz="1350" spc="-130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your</a:t>
                      </a:r>
                      <a:r>
                        <a:rPr lang="en-US" sz="1350" spc="-130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content.</a:t>
                      </a:r>
                      <a:endParaRPr lang="en-IN" sz="1100">
                        <a:effectLst/>
                        <a:latin typeface="Tahoma"/>
                        <a:ea typeface="Tahoma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781050">
                <a:tc>
                  <a:txBody>
                    <a:bodyPr/>
                    <a:lstStyle/>
                    <a:p>
                      <a:pPr marL="170815">
                        <a:spcBef>
                          <a:spcPts val="1050"/>
                        </a:spcBef>
                        <a:spcAft>
                          <a:spcPts val="0"/>
                        </a:spcAft>
                      </a:pPr>
                      <a:r>
                        <a:rPr lang="en-US" sz="1350">
                          <a:effectLst/>
                        </a:rPr>
                        <a:t>Social</a:t>
                      </a:r>
                      <a:r>
                        <a:rPr lang="en-US" sz="1350" spc="-70">
                          <a:effectLst/>
                        </a:rPr>
                        <a:t> </a:t>
                      </a:r>
                      <a:r>
                        <a:rPr lang="en-US" sz="1350">
                          <a:effectLst/>
                        </a:rPr>
                        <a:t>Shares</a:t>
                      </a:r>
                      <a:endParaRPr lang="en-IN" sz="1100">
                        <a:effectLst/>
                        <a:latin typeface="Tahoma"/>
                        <a:ea typeface="Tahom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66370" marR="174625">
                        <a:lnSpc>
                          <a:spcPct val="132000"/>
                        </a:lnSpc>
                        <a:spcBef>
                          <a:spcPts val="1050"/>
                        </a:spcBef>
                        <a:spcAft>
                          <a:spcPts val="0"/>
                        </a:spcAft>
                      </a:pPr>
                      <a:r>
                        <a:rPr lang="en-US" sz="1350" dirty="0">
                          <a:effectLst/>
                        </a:rPr>
                        <a:t>Number</a:t>
                      </a:r>
                      <a:r>
                        <a:rPr lang="en-US" sz="1350" spc="-70" dirty="0">
                          <a:effectLst/>
                        </a:rPr>
                        <a:t> </a:t>
                      </a:r>
                      <a:r>
                        <a:rPr lang="en-US" sz="1350" dirty="0">
                          <a:effectLst/>
                        </a:rPr>
                        <a:t>of</a:t>
                      </a:r>
                      <a:r>
                        <a:rPr lang="en-US" sz="1350" spc="-70" dirty="0">
                          <a:effectLst/>
                        </a:rPr>
                        <a:t> </a:t>
                      </a:r>
                      <a:r>
                        <a:rPr lang="en-US" sz="1350" dirty="0">
                          <a:effectLst/>
                        </a:rPr>
                        <a:t>times</a:t>
                      </a:r>
                      <a:r>
                        <a:rPr lang="en-US" sz="1350" spc="-65" dirty="0">
                          <a:effectLst/>
                        </a:rPr>
                        <a:t> </a:t>
                      </a:r>
                      <a:r>
                        <a:rPr lang="en-US" sz="1350" dirty="0">
                          <a:effectLst/>
                        </a:rPr>
                        <a:t>your</a:t>
                      </a:r>
                      <a:r>
                        <a:rPr lang="en-US" sz="1350" spc="-70" dirty="0">
                          <a:effectLst/>
                        </a:rPr>
                        <a:t> </a:t>
                      </a:r>
                      <a:r>
                        <a:rPr lang="en-US" sz="1350" dirty="0">
                          <a:effectLst/>
                        </a:rPr>
                        <a:t>content</a:t>
                      </a:r>
                      <a:r>
                        <a:rPr lang="en-US" sz="1350" spc="-70" dirty="0">
                          <a:effectLst/>
                        </a:rPr>
                        <a:t> </a:t>
                      </a:r>
                      <a:r>
                        <a:rPr lang="en-US" sz="1350" dirty="0">
                          <a:effectLst/>
                        </a:rPr>
                        <a:t>is</a:t>
                      </a:r>
                      <a:r>
                        <a:rPr lang="en-US" sz="1350" spc="-385" dirty="0">
                          <a:effectLst/>
                        </a:rPr>
                        <a:t> </a:t>
                      </a:r>
                      <a:r>
                        <a:rPr lang="en-US" sz="1350" dirty="0">
                          <a:effectLst/>
                        </a:rPr>
                        <a:t>shared</a:t>
                      </a:r>
                      <a:r>
                        <a:rPr lang="en-US" sz="1350" spc="-120" dirty="0">
                          <a:effectLst/>
                        </a:rPr>
                        <a:t> </a:t>
                      </a:r>
                      <a:r>
                        <a:rPr lang="en-US" sz="1350" dirty="0">
                          <a:effectLst/>
                        </a:rPr>
                        <a:t>on</a:t>
                      </a:r>
                      <a:r>
                        <a:rPr lang="en-US" sz="1350" spc="-120" dirty="0">
                          <a:effectLst/>
                        </a:rPr>
                        <a:t> </a:t>
                      </a:r>
                      <a:r>
                        <a:rPr lang="en-US" sz="1350" dirty="0">
                          <a:effectLst/>
                        </a:rPr>
                        <a:t>social</a:t>
                      </a:r>
                      <a:r>
                        <a:rPr lang="en-US" sz="1350" spc="-115" dirty="0">
                          <a:effectLst/>
                        </a:rPr>
                        <a:t> </a:t>
                      </a:r>
                      <a:r>
                        <a:rPr lang="en-US" sz="1350" dirty="0">
                          <a:effectLst/>
                        </a:rPr>
                        <a:t>media.</a:t>
                      </a:r>
                      <a:endParaRPr lang="en-IN" sz="1100" dirty="0">
                        <a:effectLst/>
                        <a:latin typeface="Tahoma"/>
                        <a:ea typeface="Tahoma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0537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8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317240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7666" y="3874151"/>
            <a:ext cx="129409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Crafting </a:t>
            </a:r>
            <a:r>
              <a:rPr lang="en-US" sz="3600" dirty="0">
                <a:solidFill>
                  <a:schemeClr val="bg1"/>
                </a:solidFill>
              </a:rPr>
              <a:t>Headlines for Different Content Types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1463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23691" tIns="7935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1604865" y="5471145"/>
            <a:ext cx="73152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Posts</a:t>
            </a:r>
            <a:endParaRPr lang="en-IN" sz="4000" b="1" dirty="0">
              <a:solidFill>
                <a:schemeClr val="bg1"/>
              </a:solidFill>
            </a:endParaRPr>
          </a:p>
          <a:p>
            <a:r>
              <a:rPr lang="en-US" sz="4000" dirty="0">
                <a:solidFill>
                  <a:schemeClr val="bg1"/>
                </a:solidFill>
              </a:rPr>
              <a:t>Intriguing and informative, enticing readers to dive into the content.</a:t>
            </a:r>
            <a:endParaRPr lang="en-IN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1935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7173511" y="-177111"/>
            <a:ext cx="7334250" cy="8229600"/>
            <a:chOff x="11250" y="0"/>
            <a:chExt cx="6750" cy="11100"/>
          </a:xfrm>
        </p:grpSpPr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50" y="0"/>
              <a:ext cx="6750" cy="11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0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87" y="10292"/>
              <a:ext cx="2763" cy="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AutoShape 5"/>
          <p:cNvSpPr>
            <a:spLocks/>
          </p:cNvSpPr>
          <p:nvPr/>
        </p:nvSpPr>
        <p:spPr bwMode="auto">
          <a:xfrm>
            <a:off x="752475" y="755650"/>
            <a:ext cx="430213" cy="342900"/>
          </a:xfrm>
          <a:custGeom>
            <a:avLst/>
            <a:gdLst>
              <a:gd name="T0" fmla="+- 0 1000 945"/>
              <a:gd name="T1" fmla="*/ T0 w 677"/>
              <a:gd name="T2" fmla="+- 0 605 229"/>
              <a:gd name="T3" fmla="*/ 605 h 540"/>
              <a:gd name="T4" fmla="+- 0 954 945"/>
              <a:gd name="T5" fmla="*/ T4 w 677"/>
              <a:gd name="T6" fmla="+- 0 759 229"/>
              <a:gd name="T7" fmla="*/ 759 h 540"/>
              <a:gd name="T8" fmla="+- 0 1398 945"/>
              <a:gd name="T9" fmla="*/ T8 w 677"/>
              <a:gd name="T10" fmla="+- 0 765 229"/>
              <a:gd name="T11" fmla="*/ 765 h 540"/>
              <a:gd name="T12" fmla="+- 0 1418 945"/>
              <a:gd name="T13" fmla="*/ T12 w 677"/>
              <a:gd name="T14" fmla="+- 0 735 229"/>
              <a:gd name="T15" fmla="*/ 735 h 540"/>
              <a:gd name="T16" fmla="+- 0 1073 945"/>
              <a:gd name="T17" fmla="*/ T16 w 677"/>
              <a:gd name="T18" fmla="+- 0 595 229"/>
              <a:gd name="T19" fmla="*/ 595 h 540"/>
              <a:gd name="T20" fmla="+- 0 1249 945"/>
              <a:gd name="T21" fmla="*/ T20 w 677"/>
              <a:gd name="T22" fmla="+- 0 573 229"/>
              <a:gd name="T23" fmla="*/ 573 h 540"/>
              <a:gd name="T24" fmla="+- 0 1500 945"/>
              <a:gd name="T25" fmla="*/ T24 w 677"/>
              <a:gd name="T26" fmla="+- 0 673 229"/>
              <a:gd name="T27" fmla="*/ 673 h 540"/>
              <a:gd name="T28" fmla="+- 0 1622 945"/>
              <a:gd name="T29" fmla="*/ T28 w 677"/>
              <a:gd name="T30" fmla="+- 0 747 229"/>
              <a:gd name="T31" fmla="*/ 747 h 540"/>
              <a:gd name="T32" fmla="+- 0 1322 945"/>
              <a:gd name="T33" fmla="*/ T32 w 677"/>
              <a:gd name="T34" fmla="+- 0 471 229"/>
              <a:gd name="T35" fmla="*/ 471 h 540"/>
              <a:gd name="T36" fmla="+- 0 1322 945"/>
              <a:gd name="T37" fmla="*/ T36 w 677"/>
              <a:gd name="T38" fmla="+- 0 661 229"/>
              <a:gd name="T39" fmla="*/ 661 h 540"/>
              <a:gd name="T40" fmla="+- 0 1462 945"/>
              <a:gd name="T41" fmla="*/ T40 w 677"/>
              <a:gd name="T42" fmla="+- 0 693 229"/>
              <a:gd name="T43" fmla="*/ 693 h 540"/>
              <a:gd name="T44" fmla="+- 0 1542 945"/>
              <a:gd name="T45" fmla="*/ T44 w 677"/>
              <a:gd name="T46" fmla="+- 0 667 229"/>
              <a:gd name="T47" fmla="*/ 667 h 540"/>
              <a:gd name="T48" fmla="+- 0 1367 945"/>
              <a:gd name="T49" fmla="*/ T48 w 677"/>
              <a:gd name="T50" fmla="+- 0 653 229"/>
              <a:gd name="T51" fmla="*/ 653 h 540"/>
              <a:gd name="T52" fmla="+- 0 1337 945"/>
              <a:gd name="T53" fmla="*/ T52 w 677"/>
              <a:gd name="T54" fmla="+- 0 627 229"/>
              <a:gd name="T55" fmla="*/ 627 h 540"/>
              <a:gd name="T56" fmla="+- 0 1319 945"/>
              <a:gd name="T57" fmla="*/ T56 w 677"/>
              <a:gd name="T58" fmla="+- 0 593 229"/>
              <a:gd name="T59" fmla="*/ 593 h 540"/>
              <a:gd name="T60" fmla="+- 0 1317 945"/>
              <a:gd name="T61" fmla="*/ T60 w 677"/>
              <a:gd name="T62" fmla="+- 0 553 229"/>
              <a:gd name="T63" fmla="*/ 553 h 540"/>
              <a:gd name="T64" fmla="+- 0 1330 945"/>
              <a:gd name="T65" fmla="*/ T64 w 677"/>
              <a:gd name="T66" fmla="+- 0 515 229"/>
              <a:gd name="T67" fmla="*/ 515 h 540"/>
              <a:gd name="T68" fmla="+- 0 1356 945"/>
              <a:gd name="T69" fmla="*/ T68 w 677"/>
              <a:gd name="T70" fmla="+- 0 485 229"/>
              <a:gd name="T71" fmla="*/ 485 h 540"/>
              <a:gd name="T72" fmla="+- 0 1391 945"/>
              <a:gd name="T73" fmla="*/ T72 w 677"/>
              <a:gd name="T74" fmla="+- 0 467 229"/>
              <a:gd name="T75" fmla="*/ 467 h 540"/>
              <a:gd name="T76" fmla="+- 0 1418 945"/>
              <a:gd name="T77" fmla="*/ T76 w 677"/>
              <a:gd name="T78" fmla="+- 0 431 229"/>
              <a:gd name="T79" fmla="*/ 431 h 540"/>
              <a:gd name="T80" fmla="+- 0 1450 945"/>
              <a:gd name="T81" fmla="*/ T80 w 677"/>
              <a:gd name="T82" fmla="+- 0 469 229"/>
              <a:gd name="T83" fmla="*/ 469 h 540"/>
              <a:gd name="T84" fmla="+- 0 1484 945"/>
              <a:gd name="T85" fmla="*/ T84 w 677"/>
              <a:gd name="T86" fmla="+- 0 489 229"/>
              <a:gd name="T87" fmla="*/ 489 h 540"/>
              <a:gd name="T88" fmla="+- 0 1509 945"/>
              <a:gd name="T89" fmla="*/ T88 w 677"/>
              <a:gd name="T90" fmla="+- 0 521 229"/>
              <a:gd name="T91" fmla="*/ 521 h 540"/>
              <a:gd name="T92" fmla="+- 0 1519 945"/>
              <a:gd name="T93" fmla="*/ T92 w 677"/>
              <a:gd name="T94" fmla="+- 0 559 229"/>
              <a:gd name="T95" fmla="*/ 559 h 540"/>
              <a:gd name="T96" fmla="+- 0 1514 945"/>
              <a:gd name="T97" fmla="*/ T96 w 677"/>
              <a:gd name="T98" fmla="+- 0 599 229"/>
              <a:gd name="T99" fmla="*/ 599 h 540"/>
              <a:gd name="T100" fmla="+- 0 1494 945"/>
              <a:gd name="T101" fmla="*/ T100 w 677"/>
              <a:gd name="T102" fmla="+- 0 633 229"/>
              <a:gd name="T103" fmla="*/ 633 h 540"/>
              <a:gd name="T104" fmla="+- 0 1462 945"/>
              <a:gd name="T105" fmla="*/ T104 w 677"/>
              <a:gd name="T106" fmla="+- 0 657 229"/>
              <a:gd name="T107" fmla="*/ 657 h 540"/>
              <a:gd name="T108" fmla="+- 0 1524 945"/>
              <a:gd name="T109" fmla="*/ T108 w 677"/>
              <a:gd name="T110" fmla="+- 0 649 229"/>
              <a:gd name="T111" fmla="*/ 649 h 540"/>
              <a:gd name="T112" fmla="+- 0 1553 945"/>
              <a:gd name="T113" fmla="*/ T112 w 677"/>
              <a:gd name="T114" fmla="+- 0 567 229"/>
              <a:gd name="T115" fmla="*/ 567 h 540"/>
              <a:gd name="T116" fmla="+- 0 1199 945"/>
              <a:gd name="T117" fmla="*/ T116 w 677"/>
              <a:gd name="T118" fmla="+- 0 229 229"/>
              <a:gd name="T119" fmla="*/ 229 h 540"/>
              <a:gd name="T120" fmla="+- 0 1114 945"/>
              <a:gd name="T121" fmla="*/ T120 w 677"/>
              <a:gd name="T122" fmla="+- 0 247 229"/>
              <a:gd name="T123" fmla="*/ 247 h 540"/>
              <a:gd name="T124" fmla="+- 0 1074 945"/>
              <a:gd name="T125" fmla="*/ T124 w 677"/>
              <a:gd name="T126" fmla="+- 0 281 229"/>
              <a:gd name="T127" fmla="*/ 281 h 540"/>
              <a:gd name="T128" fmla="+- 0 1051 945"/>
              <a:gd name="T129" fmla="*/ T128 w 677"/>
              <a:gd name="T130" fmla="+- 0 329 229"/>
              <a:gd name="T131" fmla="*/ 329 h 540"/>
              <a:gd name="T132" fmla="+- 0 1047 945"/>
              <a:gd name="T133" fmla="*/ T132 w 677"/>
              <a:gd name="T134" fmla="+- 0 381 229"/>
              <a:gd name="T135" fmla="*/ 381 h 540"/>
              <a:gd name="T136" fmla="+- 0 1064 945"/>
              <a:gd name="T137" fmla="*/ T136 w 677"/>
              <a:gd name="T138" fmla="+- 0 431 229"/>
              <a:gd name="T139" fmla="*/ 431 h 540"/>
              <a:gd name="T140" fmla="+- 0 1114 945"/>
              <a:gd name="T141" fmla="*/ T140 w 677"/>
              <a:gd name="T142" fmla="+- 0 481 229"/>
              <a:gd name="T143" fmla="*/ 481 h 540"/>
              <a:gd name="T144" fmla="+- 0 1190 945"/>
              <a:gd name="T145" fmla="*/ T144 w 677"/>
              <a:gd name="T146" fmla="+- 0 499 229"/>
              <a:gd name="T147" fmla="*/ 499 h 540"/>
              <a:gd name="T148" fmla="+- 0 1264 945"/>
              <a:gd name="T149" fmla="*/ T148 w 677"/>
              <a:gd name="T150" fmla="+- 0 471 229"/>
              <a:gd name="T151" fmla="*/ 471 h 540"/>
              <a:gd name="T152" fmla="+- 0 1155 945"/>
              <a:gd name="T153" fmla="*/ T152 w 677"/>
              <a:gd name="T154" fmla="+- 0 461 229"/>
              <a:gd name="T155" fmla="*/ 461 h 540"/>
              <a:gd name="T156" fmla="+- 0 1114 945"/>
              <a:gd name="T157" fmla="*/ T156 w 677"/>
              <a:gd name="T158" fmla="+- 0 439 229"/>
              <a:gd name="T159" fmla="*/ 439 h 540"/>
              <a:gd name="T160" fmla="+- 0 1090 945"/>
              <a:gd name="T161" fmla="*/ T160 w 677"/>
              <a:gd name="T162" fmla="+- 0 409 229"/>
              <a:gd name="T163" fmla="*/ 409 h 540"/>
              <a:gd name="T164" fmla="+- 0 1080 945"/>
              <a:gd name="T165" fmla="*/ T164 w 677"/>
              <a:gd name="T166" fmla="+- 0 369 229"/>
              <a:gd name="T167" fmla="*/ 369 h 540"/>
              <a:gd name="T168" fmla="+- 0 1085 945"/>
              <a:gd name="T169" fmla="*/ T168 w 677"/>
              <a:gd name="T170" fmla="+- 0 331 229"/>
              <a:gd name="T171" fmla="*/ 331 h 540"/>
              <a:gd name="T172" fmla="+- 0 1105 945"/>
              <a:gd name="T173" fmla="*/ T172 w 677"/>
              <a:gd name="T174" fmla="+- 0 297 229"/>
              <a:gd name="T175" fmla="*/ 297 h 540"/>
              <a:gd name="T176" fmla="+- 0 1136 945"/>
              <a:gd name="T177" fmla="*/ T176 w 677"/>
              <a:gd name="T178" fmla="+- 0 273 229"/>
              <a:gd name="T179" fmla="*/ 273 h 540"/>
              <a:gd name="T180" fmla="+- 0 1272 945"/>
              <a:gd name="T181" fmla="*/ T180 w 677"/>
              <a:gd name="T182" fmla="+- 0 263 229"/>
              <a:gd name="T183" fmla="*/ 263 h 540"/>
              <a:gd name="T184" fmla="+- 0 1241 945"/>
              <a:gd name="T185" fmla="*/ T184 w 677"/>
              <a:gd name="T186" fmla="+- 0 241 229"/>
              <a:gd name="T187" fmla="*/ 241 h 540"/>
              <a:gd name="T188" fmla="+- 0 1194 945"/>
              <a:gd name="T189" fmla="*/ T188 w 677"/>
              <a:gd name="T190" fmla="+- 0 263 229"/>
              <a:gd name="T191" fmla="*/ 263 h 540"/>
              <a:gd name="T192" fmla="+- 0 1232 945"/>
              <a:gd name="T193" fmla="*/ T192 w 677"/>
              <a:gd name="T194" fmla="+- 0 275 229"/>
              <a:gd name="T195" fmla="*/ 275 h 540"/>
              <a:gd name="T196" fmla="+- 0 1262 945"/>
              <a:gd name="T197" fmla="*/ T196 w 677"/>
              <a:gd name="T198" fmla="+- 0 301 229"/>
              <a:gd name="T199" fmla="*/ 301 h 540"/>
              <a:gd name="T200" fmla="+- 0 1279 945"/>
              <a:gd name="T201" fmla="*/ T200 w 677"/>
              <a:gd name="T202" fmla="+- 0 337 229"/>
              <a:gd name="T203" fmla="*/ 337 h 540"/>
              <a:gd name="T204" fmla="+- 0 1282 945"/>
              <a:gd name="T205" fmla="*/ T204 w 677"/>
              <a:gd name="T206" fmla="+- 0 377 229"/>
              <a:gd name="T207" fmla="*/ 377 h 540"/>
              <a:gd name="T208" fmla="+- 0 1269 945"/>
              <a:gd name="T209" fmla="*/ T208 w 677"/>
              <a:gd name="T210" fmla="+- 0 415 229"/>
              <a:gd name="T211" fmla="*/ 415 h 540"/>
              <a:gd name="T212" fmla="+- 0 1243 945"/>
              <a:gd name="T213" fmla="*/ T212 w 677"/>
              <a:gd name="T214" fmla="+- 0 443 229"/>
              <a:gd name="T215" fmla="*/ 443 h 540"/>
              <a:gd name="T216" fmla="+- 0 1194 945"/>
              <a:gd name="T217" fmla="*/ T216 w 677"/>
              <a:gd name="T218" fmla="+- 0 463 229"/>
              <a:gd name="T219" fmla="*/ 463 h 540"/>
              <a:gd name="T220" fmla="+- 0 1298 945"/>
              <a:gd name="T221" fmla="*/ T220 w 677"/>
              <a:gd name="T222" fmla="+- 0 431 229"/>
              <a:gd name="T223" fmla="*/ 431 h 540"/>
              <a:gd name="T224" fmla="+- 0 1315 945"/>
              <a:gd name="T225" fmla="*/ T224 w 677"/>
              <a:gd name="T226" fmla="+- 0 381 229"/>
              <a:gd name="T227" fmla="*/ 381 h 540"/>
              <a:gd name="T228" fmla="+- 0 1312 945"/>
              <a:gd name="T229" fmla="*/ T228 w 677"/>
              <a:gd name="T230" fmla="+- 0 329 229"/>
              <a:gd name="T231" fmla="*/ 329 h 540"/>
              <a:gd name="T232" fmla="+- 0 1289 945"/>
              <a:gd name="T233" fmla="*/ T232 w 677"/>
              <a:gd name="T234" fmla="+- 0 281 229"/>
              <a:gd name="T235" fmla="*/ 281 h 540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  <a:cxn ang="0">
                <a:pos x="T17" y="T19"/>
              </a:cxn>
              <a:cxn ang="0">
                <a:pos x="T21" y="T23"/>
              </a:cxn>
              <a:cxn ang="0">
                <a:pos x="T25" y="T27"/>
              </a:cxn>
              <a:cxn ang="0">
                <a:pos x="T29" y="T31"/>
              </a:cxn>
              <a:cxn ang="0">
                <a:pos x="T33" y="T35"/>
              </a:cxn>
              <a:cxn ang="0">
                <a:pos x="T37" y="T39"/>
              </a:cxn>
              <a:cxn ang="0">
                <a:pos x="T41" y="T43"/>
              </a:cxn>
              <a:cxn ang="0">
                <a:pos x="T45" y="T47"/>
              </a:cxn>
              <a:cxn ang="0">
                <a:pos x="T49" y="T51"/>
              </a:cxn>
              <a:cxn ang="0">
                <a:pos x="T53" y="T55"/>
              </a:cxn>
              <a:cxn ang="0">
                <a:pos x="T57" y="T59"/>
              </a:cxn>
              <a:cxn ang="0">
                <a:pos x="T61" y="T63"/>
              </a:cxn>
              <a:cxn ang="0">
                <a:pos x="T65" y="T67"/>
              </a:cxn>
              <a:cxn ang="0">
                <a:pos x="T69" y="T71"/>
              </a:cxn>
              <a:cxn ang="0">
                <a:pos x="T73" y="T75"/>
              </a:cxn>
              <a:cxn ang="0">
                <a:pos x="T77" y="T79"/>
              </a:cxn>
              <a:cxn ang="0">
                <a:pos x="T81" y="T83"/>
              </a:cxn>
              <a:cxn ang="0">
                <a:pos x="T85" y="T87"/>
              </a:cxn>
              <a:cxn ang="0">
                <a:pos x="T89" y="T91"/>
              </a:cxn>
              <a:cxn ang="0">
                <a:pos x="T93" y="T95"/>
              </a:cxn>
              <a:cxn ang="0">
                <a:pos x="T97" y="T99"/>
              </a:cxn>
              <a:cxn ang="0">
                <a:pos x="T101" y="T103"/>
              </a:cxn>
              <a:cxn ang="0">
                <a:pos x="T105" y="T107"/>
              </a:cxn>
              <a:cxn ang="0">
                <a:pos x="T109" y="T111"/>
              </a:cxn>
              <a:cxn ang="0">
                <a:pos x="T113" y="T115"/>
              </a:cxn>
              <a:cxn ang="0">
                <a:pos x="T117" y="T119"/>
              </a:cxn>
              <a:cxn ang="0">
                <a:pos x="T121" y="T123"/>
              </a:cxn>
              <a:cxn ang="0">
                <a:pos x="T125" y="T127"/>
              </a:cxn>
              <a:cxn ang="0">
                <a:pos x="T129" y="T131"/>
              </a:cxn>
              <a:cxn ang="0">
                <a:pos x="T133" y="T135"/>
              </a:cxn>
              <a:cxn ang="0">
                <a:pos x="T137" y="T139"/>
              </a:cxn>
              <a:cxn ang="0">
                <a:pos x="T141" y="T143"/>
              </a:cxn>
              <a:cxn ang="0">
                <a:pos x="T145" y="T147"/>
              </a:cxn>
              <a:cxn ang="0">
                <a:pos x="T149" y="T151"/>
              </a:cxn>
              <a:cxn ang="0">
                <a:pos x="T153" y="T155"/>
              </a:cxn>
              <a:cxn ang="0">
                <a:pos x="T157" y="T159"/>
              </a:cxn>
              <a:cxn ang="0">
                <a:pos x="T161" y="T163"/>
              </a:cxn>
              <a:cxn ang="0">
                <a:pos x="T165" y="T167"/>
              </a:cxn>
              <a:cxn ang="0">
                <a:pos x="T169" y="T171"/>
              </a:cxn>
              <a:cxn ang="0">
                <a:pos x="T173" y="T175"/>
              </a:cxn>
              <a:cxn ang="0">
                <a:pos x="T177" y="T179"/>
              </a:cxn>
              <a:cxn ang="0">
                <a:pos x="T181" y="T183"/>
              </a:cxn>
              <a:cxn ang="0">
                <a:pos x="T185" y="T187"/>
              </a:cxn>
              <a:cxn ang="0">
                <a:pos x="T189" y="T191"/>
              </a:cxn>
              <a:cxn ang="0">
                <a:pos x="T193" y="T195"/>
              </a:cxn>
              <a:cxn ang="0">
                <a:pos x="T197" y="T199"/>
              </a:cxn>
              <a:cxn ang="0">
                <a:pos x="T201" y="T203"/>
              </a:cxn>
              <a:cxn ang="0">
                <a:pos x="T205" y="T207"/>
              </a:cxn>
              <a:cxn ang="0">
                <a:pos x="T209" y="T211"/>
              </a:cxn>
              <a:cxn ang="0">
                <a:pos x="T213" y="T215"/>
              </a:cxn>
              <a:cxn ang="0">
                <a:pos x="T217" y="T219"/>
              </a:cxn>
              <a:cxn ang="0">
                <a:pos x="T221" y="T223"/>
              </a:cxn>
              <a:cxn ang="0">
                <a:pos x="T225" y="T227"/>
              </a:cxn>
              <a:cxn ang="0">
                <a:pos x="T229" y="T231"/>
              </a:cxn>
              <a:cxn ang="0">
                <a:pos x="T233" y="T235"/>
              </a:cxn>
            </a:cxnLst>
            <a:rect l="0" t="0" r="r" b="b"/>
            <a:pathLst>
              <a:path w="677" h="540">
                <a:moveTo>
                  <a:pt x="304" y="320"/>
                </a:moveTo>
                <a:lnTo>
                  <a:pt x="188" y="320"/>
                </a:lnTo>
                <a:lnTo>
                  <a:pt x="115" y="334"/>
                </a:lnTo>
                <a:lnTo>
                  <a:pt x="55" y="376"/>
                </a:lnTo>
                <a:lnTo>
                  <a:pt x="15" y="434"/>
                </a:lnTo>
                <a:lnTo>
                  <a:pt x="0" y="508"/>
                </a:lnTo>
                <a:lnTo>
                  <a:pt x="2" y="520"/>
                </a:lnTo>
                <a:lnTo>
                  <a:pt x="9" y="530"/>
                </a:lnTo>
                <a:lnTo>
                  <a:pt x="19" y="536"/>
                </a:lnTo>
                <a:lnTo>
                  <a:pt x="31" y="540"/>
                </a:lnTo>
                <a:lnTo>
                  <a:pt x="441" y="540"/>
                </a:lnTo>
                <a:lnTo>
                  <a:pt x="453" y="536"/>
                </a:lnTo>
                <a:lnTo>
                  <a:pt x="463" y="530"/>
                </a:lnTo>
                <a:lnTo>
                  <a:pt x="470" y="520"/>
                </a:lnTo>
                <a:lnTo>
                  <a:pt x="473" y="508"/>
                </a:lnTo>
                <a:lnTo>
                  <a:pt x="473" y="506"/>
                </a:lnTo>
                <a:lnTo>
                  <a:pt x="34" y="506"/>
                </a:lnTo>
                <a:lnTo>
                  <a:pt x="47" y="446"/>
                </a:lnTo>
                <a:lnTo>
                  <a:pt x="80" y="398"/>
                </a:lnTo>
                <a:lnTo>
                  <a:pt x="128" y="366"/>
                </a:lnTo>
                <a:lnTo>
                  <a:pt x="188" y="354"/>
                </a:lnTo>
                <a:lnTo>
                  <a:pt x="305" y="354"/>
                </a:lnTo>
                <a:lnTo>
                  <a:pt x="304" y="348"/>
                </a:lnTo>
                <a:lnTo>
                  <a:pt x="304" y="344"/>
                </a:lnTo>
                <a:lnTo>
                  <a:pt x="304" y="326"/>
                </a:lnTo>
                <a:lnTo>
                  <a:pt x="304" y="320"/>
                </a:lnTo>
                <a:close/>
                <a:moveTo>
                  <a:pt x="603" y="444"/>
                </a:moveTo>
                <a:lnTo>
                  <a:pt x="555" y="444"/>
                </a:lnTo>
                <a:lnTo>
                  <a:pt x="653" y="540"/>
                </a:lnTo>
                <a:lnTo>
                  <a:pt x="664" y="540"/>
                </a:lnTo>
                <a:lnTo>
                  <a:pt x="677" y="528"/>
                </a:lnTo>
                <a:lnTo>
                  <a:pt x="677" y="518"/>
                </a:lnTo>
                <a:lnTo>
                  <a:pt x="603" y="444"/>
                </a:lnTo>
                <a:close/>
                <a:moveTo>
                  <a:pt x="473" y="202"/>
                </a:moveTo>
                <a:lnTo>
                  <a:pt x="420" y="212"/>
                </a:lnTo>
                <a:lnTo>
                  <a:pt x="377" y="242"/>
                </a:lnTo>
                <a:lnTo>
                  <a:pt x="348" y="284"/>
                </a:lnTo>
                <a:lnTo>
                  <a:pt x="338" y="338"/>
                </a:lnTo>
                <a:lnTo>
                  <a:pt x="348" y="390"/>
                </a:lnTo>
                <a:lnTo>
                  <a:pt x="377" y="432"/>
                </a:lnTo>
                <a:lnTo>
                  <a:pt x="420" y="462"/>
                </a:lnTo>
                <a:lnTo>
                  <a:pt x="473" y="472"/>
                </a:lnTo>
                <a:lnTo>
                  <a:pt x="495" y="470"/>
                </a:lnTo>
                <a:lnTo>
                  <a:pt x="517" y="464"/>
                </a:lnTo>
                <a:lnTo>
                  <a:pt x="537" y="456"/>
                </a:lnTo>
                <a:lnTo>
                  <a:pt x="555" y="444"/>
                </a:lnTo>
                <a:lnTo>
                  <a:pt x="603" y="444"/>
                </a:lnTo>
                <a:lnTo>
                  <a:pt x="597" y="438"/>
                </a:lnTo>
                <a:lnTo>
                  <a:pt x="459" y="438"/>
                </a:lnTo>
                <a:lnTo>
                  <a:pt x="440" y="432"/>
                </a:lnTo>
                <a:lnTo>
                  <a:pt x="428" y="428"/>
                </a:lnTo>
                <a:lnTo>
                  <a:pt x="422" y="424"/>
                </a:lnTo>
                <a:lnTo>
                  <a:pt x="411" y="418"/>
                </a:lnTo>
                <a:lnTo>
                  <a:pt x="406" y="414"/>
                </a:lnTo>
                <a:lnTo>
                  <a:pt x="396" y="404"/>
                </a:lnTo>
                <a:lnTo>
                  <a:pt x="392" y="398"/>
                </a:lnTo>
                <a:lnTo>
                  <a:pt x="385" y="388"/>
                </a:lnTo>
                <a:lnTo>
                  <a:pt x="382" y="382"/>
                </a:lnTo>
                <a:lnTo>
                  <a:pt x="376" y="370"/>
                </a:lnTo>
                <a:lnTo>
                  <a:pt x="374" y="364"/>
                </a:lnTo>
                <a:lnTo>
                  <a:pt x="372" y="350"/>
                </a:lnTo>
                <a:lnTo>
                  <a:pt x="371" y="344"/>
                </a:lnTo>
                <a:lnTo>
                  <a:pt x="371" y="330"/>
                </a:lnTo>
                <a:lnTo>
                  <a:pt x="372" y="324"/>
                </a:lnTo>
                <a:lnTo>
                  <a:pt x="374" y="310"/>
                </a:lnTo>
                <a:lnTo>
                  <a:pt x="376" y="304"/>
                </a:lnTo>
                <a:lnTo>
                  <a:pt x="382" y="292"/>
                </a:lnTo>
                <a:lnTo>
                  <a:pt x="385" y="286"/>
                </a:lnTo>
                <a:lnTo>
                  <a:pt x="392" y="276"/>
                </a:lnTo>
                <a:lnTo>
                  <a:pt x="396" y="270"/>
                </a:lnTo>
                <a:lnTo>
                  <a:pt x="406" y="260"/>
                </a:lnTo>
                <a:lnTo>
                  <a:pt x="411" y="256"/>
                </a:lnTo>
                <a:lnTo>
                  <a:pt x="422" y="250"/>
                </a:lnTo>
                <a:lnTo>
                  <a:pt x="428" y="246"/>
                </a:lnTo>
                <a:lnTo>
                  <a:pt x="440" y="240"/>
                </a:lnTo>
                <a:lnTo>
                  <a:pt x="446" y="238"/>
                </a:lnTo>
                <a:lnTo>
                  <a:pt x="459" y="236"/>
                </a:lnTo>
                <a:lnTo>
                  <a:pt x="559" y="236"/>
                </a:lnTo>
                <a:lnTo>
                  <a:pt x="525" y="212"/>
                </a:lnTo>
                <a:lnTo>
                  <a:pt x="473" y="202"/>
                </a:lnTo>
                <a:close/>
                <a:moveTo>
                  <a:pt x="559" y="236"/>
                </a:moveTo>
                <a:lnTo>
                  <a:pt x="486" y="236"/>
                </a:lnTo>
                <a:lnTo>
                  <a:pt x="499" y="238"/>
                </a:lnTo>
                <a:lnTo>
                  <a:pt x="505" y="240"/>
                </a:lnTo>
                <a:lnTo>
                  <a:pt x="517" y="246"/>
                </a:lnTo>
                <a:lnTo>
                  <a:pt x="523" y="250"/>
                </a:lnTo>
                <a:lnTo>
                  <a:pt x="534" y="256"/>
                </a:lnTo>
                <a:lnTo>
                  <a:pt x="539" y="260"/>
                </a:lnTo>
                <a:lnTo>
                  <a:pt x="549" y="270"/>
                </a:lnTo>
                <a:lnTo>
                  <a:pt x="553" y="276"/>
                </a:lnTo>
                <a:lnTo>
                  <a:pt x="560" y="286"/>
                </a:lnTo>
                <a:lnTo>
                  <a:pt x="564" y="292"/>
                </a:lnTo>
                <a:lnTo>
                  <a:pt x="569" y="304"/>
                </a:lnTo>
                <a:lnTo>
                  <a:pt x="571" y="310"/>
                </a:lnTo>
                <a:lnTo>
                  <a:pt x="573" y="324"/>
                </a:lnTo>
                <a:lnTo>
                  <a:pt x="574" y="330"/>
                </a:lnTo>
                <a:lnTo>
                  <a:pt x="574" y="344"/>
                </a:lnTo>
                <a:lnTo>
                  <a:pt x="573" y="350"/>
                </a:lnTo>
                <a:lnTo>
                  <a:pt x="571" y="364"/>
                </a:lnTo>
                <a:lnTo>
                  <a:pt x="569" y="370"/>
                </a:lnTo>
                <a:lnTo>
                  <a:pt x="564" y="382"/>
                </a:lnTo>
                <a:lnTo>
                  <a:pt x="560" y="388"/>
                </a:lnTo>
                <a:lnTo>
                  <a:pt x="553" y="398"/>
                </a:lnTo>
                <a:lnTo>
                  <a:pt x="549" y="404"/>
                </a:lnTo>
                <a:lnTo>
                  <a:pt x="539" y="414"/>
                </a:lnTo>
                <a:lnTo>
                  <a:pt x="534" y="418"/>
                </a:lnTo>
                <a:lnTo>
                  <a:pt x="523" y="424"/>
                </a:lnTo>
                <a:lnTo>
                  <a:pt x="517" y="428"/>
                </a:lnTo>
                <a:lnTo>
                  <a:pt x="505" y="432"/>
                </a:lnTo>
                <a:lnTo>
                  <a:pt x="486" y="438"/>
                </a:lnTo>
                <a:lnTo>
                  <a:pt x="597" y="438"/>
                </a:lnTo>
                <a:lnTo>
                  <a:pt x="579" y="420"/>
                </a:lnTo>
                <a:lnTo>
                  <a:pt x="591" y="402"/>
                </a:lnTo>
                <a:lnTo>
                  <a:pt x="600" y="382"/>
                </a:lnTo>
                <a:lnTo>
                  <a:pt x="606" y="360"/>
                </a:lnTo>
                <a:lnTo>
                  <a:pt x="608" y="338"/>
                </a:lnTo>
                <a:lnTo>
                  <a:pt x="597" y="284"/>
                </a:lnTo>
                <a:lnTo>
                  <a:pt x="568" y="242"/>
                </a:lnTo>
                <a:lnTo>
                  <a:pt x="559" y="236"/>
                </a:lnTo>
                <a:close/>
                <a:moveTo>
                  <a:pt x="254" y="0"/>
                </a:moveTo>
                <a:lnTo>
                  <a:pt x="219" y="0"/>
                </a:lnTo>
                <a:lnTo>
                  <a:pt x="193" y="6"/>
                </a:lnTo>
                <a:lnTo>
                  <a:pt x="176" y="12"/>
                </a:lnTo>
                <a:lnTo>
                  <a:pt x="169" y="18"/>
                </a:lnTo>
                <a:lnTo>
                  <a:pt x="154" y="26"/>
                </a:lnTo>
                <a:lnTo>
                  <a:pt x="147" y="32"/>
                </a:lnTo>
                <a:lnTo>
                  <a:pt x="135" y="46"/>
                </a:lnTo>
                <a:lnTo>
                  <a:pt x="129" y="52"/>
                </a:lnTo>
                <a:lnTo>
                  <a:pt x="119" y="66"/>
                </a:lnTo>
                <a:lnTo>
                  <a:pt x="115" y="74"/>
                </a:lnTo>
                <a:lnTo>
                  <a:pt x="108" y="90"/>
                </a:lnTo>
                <a:lnTo>
                  <a:pt x="106" y="100"/>
                </a:lnTo>
                <a:lnTo>
                  <a:pt x="102" y="116"/>
                </a:lnTo>
                <a:lnTo>
                  <a:pt x="101" y="126"/>
                </a:lnTo>
                <a:lnTo>
                  <a:pt x="101" y="144"/>
                </a:lnTo>
                <a:lnTo>
                  <a:pt x="102" y="152"/>
                </a:lnTo>
                <a:lnTo>
                  <a:pt x="106" y="170"/>
                </a:lnTo>
                <a:lnTo>
                  <a:pt x="108" y="178"/>
                </a:lnTo>
                <a:lnTo>
                  <a:pt x="115" y="194"/>
                </a:lnTo>
                <a:lnTo>
                  <a:pt x="119" y="202"/>
                </a:lnTo>
                <a:lnTo>
                  <a:pt x="135" y="224"/>
                </a:lnTo>
                <a:lnTo>
                  <a:pt x="147" y="236"/>
                </a:lnTo>
                <a:lnTo>
                  <a:pt x="154" y="242"/>
                </a:lnTo>
                <a:lnTo>
                  <a:pt x="169" y="252"/>
                </a:lnTo>
                <a:lnTo>
                  <a:pt x="176" y="256"/>
                </a:lnTo>
                <a:lnTo>
                  <a:pt x="193" y="262"/>
                </a:lnTo>
                <a:lnTo>
                  <a:pt x="227" y="270"/>
                </a:lnTo>
                <a:lnTo>
                  <a:pt x="245" y="270"/>
                </a:lnTo>
                <a:lnTo>
                  <a:pt x="280" y="262"/>
                </a:lnTo>
                <a:lnTo>
                  <a:pt x="296" y="256"/>
                </a:lnTo>
                <a:lnTo>
                  <a:pt x="304" y="252"/>
                </a:lnTo>
                <a:lnTo>
                  <a:pt x="319" y="242"/>
                </a:lnTo>
                <a:lnTo>
                  <a:pt x="325" y="236"/>
                </a:lnTo>
                <a:lnTo>
                  <a:pt x="230" y="236"/>
                </a:lnTo>
                <a:lnTo>
                  <a:pt x="223" y="234"/>
                </a:lnTo>
                <a:lnTo>
                  <a:pt x="210" y="232"/>
                </a:lnTo>
                <a:lnTo>
                  <a:pt x="191" y="226"/>
                </a:lnTo>
                <a:lnTo>
                  <a:pt x="186" y="222"/>
                </a:lnTo>
                <a:lnTo>
                  <a:pt x="174" y="214"/>
                </a:lnTo>
                <a:lnTo>
                  <a:pt x="169" y="210"/>
                </a:lnTo>
                <a:lnTo>
                  <a:pt x="160" y="202"/>
                </a:lnTo>
                <a:lnTo>
                  <a:pt x="156" y="196"/>
                </a:lnTo>
                <a:lnTo>
                  <a:pt x="148" y="186"/>
                </a:lnTo>
                <a:lnTo>
                  <a:pt x="145" y="180"/>
                </a:lnTo>
                <a:lnTo>
                  <a:pt x="140" y="166"/>
                </a:lnTo>
                <a:lnTo>
                  <a:pt x="138" y="160"/>
                </a:lnTo>
                <a:lnTo>
                  <a:pt x="136" y="148"/>
                </a:lnTo>
                <a:lnTo>
                  <a:pt x="135" y="140"/>
                </a:lnTo>
                <a:lnTo>
                  <a:pt x="135" y="128"/>
                </a:lnTo>
                <a:lnTo>
                  <a:pt x="136" y="122"/>
                </a:lnTo>
                <a:lnTo>
                  <a:pt x="138" y="108"/>
                </a:lnTo>
                <a:lnTo>
                  <a:pt x="140" y="102"/>
                </a:lnTo>
                <a:lnTo>
                  <a:pt x="145" y="90"/>
                </a:lnTo>
                <a:lnTo>
                  <a:pt x="148" y="84"/>
                </a:lnTo>
                <a:lnTo>
                  <a:pt x="156" y="72"/>
                </a:lnTo>
                <a:lnTo>
                  <a:pt x="160" y="68"/>
                </a:lnTo>
                <a:lnTo>
                  <a:pt x="169" y="58"/>
                </a:lnTo>
                <a:lnTo>
                  <a:pt x="174" y="54"/>
                </a:lnTo>
                <a:lnTo>
                  <a:pt x="186" y="46"/>
                </a:lnTo>
                <a:lnTo>
                  <a:pt x="191" y="44"/>
                </a:lnTo>
                <a:lnTo>
                  <a:pt x="204" y="38"/>
                </a:lnTo>
                <a:lnTo>
                  <a:pt x="210" y="36"/>
                </a:lnTo>
                <a:lnTo>
                  <a:pt x="223" y="34"/>
                </a:lnTo>
                <a:lnTo>
                  <a:pt x="327" y="34"/>
                </a:lnTo>
                <a:lnTo>
                  <a:pt x="325" y="32"/>
                </a:lnTo>
                <a:lnTo>
                  <a:pt x="319" y="26"/>
                </a:lnTo>
                <a:lnTo>
                  <a:pt x="304" y="18"/>
                </a:lnTo>
                <a:lnTo>
                  <a:pt x="296" y="12"/>
                </a:lnTo>
                <a:lnTo>
                  <a:pt x="280" y="6"/>
                </a:lnTo>
                <a:lnTo>
                  <a:pt x="254" y="0"/>
                </a:lnTo>
                <a:close/>
                <a:moveTo>
                  <a:pt x="327" y="34"/>
                </a:moveTo>
                <a:lnTo>
                  <a:pt x="249" y="34"/>
                </a:lnTo>
                <a:lnTo>
                  <a:pt x="263" y="36"/>
                </a:lnTo>
                <a:lnTo>
                  <a:pt x="269" y="38"/>
                </a:lnTo>
                <a:lnTo>
                  <a:pt x="281" y="44"/>
                </a:lnTo>
                <a:lnTo>
                  <a:pt x="287" y="46"/>
                </a:lnTo>
                <a:lnTo>
                  <a:pt x="298" y="54"/>
                </a:lnTo>
                <a:lnTo>
                  <a:pt x="303" y="58"/>
                </a:lnTo>
                <a:lnTo>
                  <a:pt x="313" y="68"/>
                </a:lnTo>
                <a:lnTo>
                  <a:pt x="317" y="72"/>
                </a:lnTo>
                <a:lnTo>
                  <a:pt x="324" y="84"/>
                </a:lnTo>
                <a:lnTo>
                  <a:pt x="327" y="90"/>
                </a:lnTo>
                <a:lnTo>
                  <a:pt x="332" y="102"/>
                </a:lnTo>
                <a:lnTo>
                  <a:pt x="334" y="108"/>
                </a:lnTo>
                <a:lnTo>
                  <a:pt x="337" y="122"/>
                </a:lnTo>
                <a:lnTo>
                  <a:pt x="338" y="128"/>
                </a:lnTo>
                <a:lnTo>
                  <a:pt x="338" y="140"/>
                </a:lnTo>
                <a:lnTo>
                  <a:pt x="337" y="148"/>
                </a:lnTo>
                <a:lnTo>
                  <a:pt x="334" y="160"/>
                </a:lnTo>
                <a:lnTo>
                  <a:pt x="332" y="166"/>
                </a:lnTo>
                <a:lnTo>
                  <a:pt x="327" y="180"/>
                </a:lnTo>
                <a:lnTo>
                  <a:pt x="324" y="186"/>
                </a:lnTo>
                <a:lnTo>
                  <a:pt x="317" y="196"/>
                </a:lnTo>
                <a:lnTo>
                  <a:pt x="313" y="202"/>
                </a:lnTo>
                <a:lnTo>
                  <a:pt x="303" y="210"/>
                </a:lnTo>
                <a:lnTo>
                  <a:pt x="298" y="214"/>
                </a:lnTo>
                <a:lnTo>
                  <a:pt x="287" y="222"/>
                </a:lnTo>
                <a:lnTo>
                  <a:pt x="281" y="226"/>
                </a:lnTo>
                <a:lnTo>
                  <a:pt x="263" y="232"/>
                </a:lnTo>
                <a:lnTo>
                  <a:pt x="249" y="234"/>
                </a:lnTo>
                <a:lnTo>
                  <a:pt x="243" y="236"/>
                </a:lnTo>
                <a:lnTo>
                  <a:pt x="325" y="236"/>
                </a:lnTo>
                <a:lnTo>
                  <a:pt x="338" y="224"/>
                </a:lnTo>
                <a:lnTo>
                  <a:pt x="353" y="202"/>
                </a:lnTo>
                <a:lnTo>
                  <a:pt x="358" y="194"/>
                </a:lnTo>
                <a:lnTo>
                  <a:pt x="364" y="178"/>
                </a:lnTo>
                <a:lnTo>
                  <a:pt x="367" y="170"/>
                </a:lnTo>
                <a:lnTo>
                  <a:pt x="370" y="152"/>
                </a:lnTo>
                <a:lnTo>
                  <a:pt x="371" y="144"/>
                </a:lnTo>
                <a:lnTo>
                  <a:pt x="371" y="126"/>
                </a:lnTo>
                <a:lnTo>
                  <a:pt x="370" y="116"/>
                </a:lnTo>
                <a:lnTo>
                  <a:pt x="367" y="100"/>
                </a:lnTo>
                <a:lnTo>
                  <a:pt x="364" y="90"/>
                </a:lnTo>
                <a:lnTo>
                  <a:pt x="358" y="74"/>
                </a:lnTo>
                <a:lnTo>
                  <a:pt x="353" y="66"/>
                </a:lnTo>
                <a:lnTo>
                  <a:pt x="344" y="52"/>
                </a:lnTo>
                <a:lnTo>
                  <a:pt x="338" y="46"/>
                </a:lnTo>
                <a:lnTo>
                  <a:pt x="327" y="34"/>
                </a:lnTo>
                <a:close/>
              </a:path>
            </a:pathLst>
          </a:custGeom>
          <a:solidFill>
            <a:srgbClr val="315F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216267" y="283835"/>
            <a:ext cx="6506650" cy="24813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6654" tIns="171396" rIns="3405702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3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Lucida Sans Unicode" pitchFamily="34" charset="0"/>
                <a:cs typeface="Arial" pitchFamily="34" charset="0"/>
              </a:rPr>
              <a:t>Headline Writing: Techniques and Tools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656254" y="4884245"/>
            <a:ext cx="6407020" cy="1988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6654" tIns="7935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/>
            </a:r>
            <a:br>
              <a:rPr kumimoji="0" 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</a:br>
            <a:endParaRPr kumimoji="0" lang="en-US" sz="9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>Loosing the</a:t>
            </a:r>
            <a:r>
              <a:rPr kumimoji="0" lang="en-US" sz="28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Arial" pitchFamily="34" charset="0"/>
                <a:ea typeface="Lucida Sans Unicode" pitchFamily="34" charset="0"/>
                <a:cs typeface="Arial" pitchFamily="34" charset="0"/>
              </a:rPr>
              <a:t>Brainstoming</a:t>
            </a:r>
            <a:endParaRPr lang="en-US" sz="2800" dirty="0">
              <a:solidFill>
                <a:schemeClr val="bg1"/>
              </a:solidFill>
              <a:latin typeface="Arial" pitchFamily="34" charset="0"/>
              <a:ea typeface="Lucida Sans Unicode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Verdana" pitchFamily="34" charset="0"/>
              </a:rPr>
              <a:t>Generate multiple headline options before </a:t>
            </a:r>
            <a:r>
              <a:rPr lang="en-US" sz="2800" dirty="0" err="1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Verdana" pitchFamily="34" charset="0"/>
              </a:rPr>
              <a:t>ch</a:t>
            </a:r>
            <a:r>
              <a:rPr kumimoji="0" lang="en-US" sz="28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> best</a:t>
            </a:r>
            <a:r>
              <a:rPr kumimoji="0" lang="en-US" sz="1300" b="0" i="0" u="none" strike="noStrike" cap="none" normalizeH="0" baseline="0" dirty="0" smtClean="0">
                <a:ln>
                  <a:noFill/>
                </a:ln>
                <a:solidFill>
                  <a:srgbClr val="2B404F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>.</a:t>
            </a:r>
            <a:endParaRPr kumimoji="0" lang="en-US" sz="9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2B404F"/>
                </a:solidFill>
                <a:latin typeface="Arial" pitchFamily="34" charset="0"/>
                <a:ea typeface="Lucida Sans Unicode" pitchFamily="34" charset="0"/>
                <a:cs typeface="Arial" pitchFamily="34" charset="0"/>
              </a:rPr>
              <a:t>r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 rot="10800000" flipV="1">
            <a:off x="752475" y="2434055"/>
            <a:ext cx="4976327" cy="24192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6654" tIns="7935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/>
            </a:r>
            <a:br>
              <a:rPr kumimoji="0" 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</a:br>
            <a:endParaRPr kumimoji="0" lang="en-US" sz="9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Lucida Sans Unicode" pitchFamily="34" charset="0"/>
                <a:cs typeface="Arial" pitchFamily="34" charset="0"/>
              </a:rPr>
              <a:t>A/B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>Compare the performance of different headlines to see what resonates best.</a:t>
            </a:r>
            <a:endParaRPr kumimoji="0" lang="en-US" sz="2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-162983" y="1873646"/>
            <a:ext cx="379250" cy="66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6654" tIns="7935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/>
            </a:r>
            <a:br>
              <a:rPr kumimoji="0" lang="en-US" sz="1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</a:br>
            <a:endParaRPr kumimoji="0" lang="en-US" sz="9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rgbClr val="2B404F"/>
                </a:solidFill>
                <a:effectLst/>
                <a:latin typeface="Arial" pitchFamily="34" charset="0"/>
                <a:ea typeface="Lucida Sans Unicode" pitchFamily="34" charset="0"/>
                <a:cs typeface="Arial" pitchFamily="34" charset="0"/>
              </a:rPr>
              <a:t>   </a:t>
            </a:r>
            <a:r>
              <a:rPr kumimoji="0" lang="en-US" sz="1300" b="0" i="0" u="none" strike="noStrike" cap="none" normalizeH="0" baseline="0" dirty="0" smtClean="0">
                <a:ln>
                  <a:noFill/>
                </a:ln>
                <a:solidFill>
                  <a:srgbClr val="2B404F"/>
                </a:solidFill>
                <a:effectLst/>
                <a:latin typeface="Arial" pitchFamily="34" charset="0"/>
                <a:ea typeface="Verdana" pitchFamily="34" charset="0"/>
                <a:cs typeface="Verdana" pitchFamily="34" charset="0"/>
              </a:rPr>
              <a:t>.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594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950000"/>
            <a:ext cx="7537013" cy="689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Understanding the News Cycle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1969651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313E80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450425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313E80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217658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94621" y="2300288"/>
            <a:ext cx="18800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19003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Breaking News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2666762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Immediate coverage of events as they happen. Timely and engaging.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293870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313E80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061103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94621" y="4143732"/>
            <a:ext cx="18800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033480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Follow-Up Reports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510207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Deeper insights follow initial reports, offering more context and analysis.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137315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313E8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5904548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94621" y="5987177"/>
            <a:ext cx="18800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5876925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Opinion Pieces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353651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Experts provide perspectives and interpretations of ongoing developments.</a:t>
            </a:r>
            <a:endParaRPr lang="en-US" sz="17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08511" y="2666608"/>
            <a:ext cx="63541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chemeClr val="bg1"/>
                </a:solidFill>
              </a:rPr>
              <a:t>THANK YOU</a:t>
            </a:r>
            <a:endParaRPr lang="en-IN" sz="8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5208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8512" y="863679"/>
            <a:ext cx="7699772" cy="626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Identifying Credible News Sources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512" y="1791533"/>
            <a:ext cx="501491" cy="5014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8512" y="2493645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Reliability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188512" y="2927390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Trustworthy sources verify facts and provide balanced reporting.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8512" y="3850243"/>
            <a:ext cx="501491" cy="5014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88512" y="4552355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Verification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6188512" y="4986099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Cross-reference facts with multiple reputable outlets for accuracy.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8512" y="5908953"/>
            <a:ext cx="501491" cy="5014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88512" y="661106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Transparency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188512" y="7044809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Sources should disclose their methods and corrections openly.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62720"/>
            <a:ext cx="67348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Analyzing Headline Trends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11660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Keyword Analysis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frequent terms that indicate emerging trends.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711660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Source Diversity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Consider different perspectives to see varying trends.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711660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Engagement Data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Assess reader engagement to gauge public interest in topics.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77276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Avoiding Information Overload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Limit Sources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Choose selective outlets to manage information intake effectively.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Schedule Breaks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Regular breaks can prevent news fatigue and maintain focus.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Prioritize Topics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what matters most to you and skip lesser interests.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72201"/>
            <a:ext cx="71888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Separating Fact from Fiction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2262" y="5661303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576292"/>
            <a:ext cx="30850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Spotting Misinformation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 aware of false claims by checking source credibility.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75434" y="5661303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Context Matters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Evaluate the full context rather than isolated events.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98606" y="5661303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Avoid Echo Chambers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Engage with diverse opinions to challenge assumptions.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91772"/>
            <a:ext cx="66720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Navigating Breaking News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Stay Informed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reliable alerts to stay updated on significant events quickly.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Stay Calm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5655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Process news calmly to understand the situation better.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Share Responsibly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Verify information before sharing to prevent spreading misinformation.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18178"/>
            <a:ext cx="93061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Developing a News Filtering Strategy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67118"/>
            <a:ext cx="13042821" cy="2979420"/>
          </a:xfrm>
          <a:prstGeom prst="roundRect">
            <a:avLst>
              <a:gd name="adj" fmla="val 319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57473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471844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Method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5824" y="471844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5225058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536876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 Alerts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45824" y="536876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Set specific topics to receive instant updates.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587537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601908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RSS Feeds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45824" y="601908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Subscribe to feeds for direct updates from trusted sources.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6525697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666940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Block Lists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545824" y="6669405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Exclude sources that consistently provide low-quality content.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04669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Incorporating News into Decision-making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Current Events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Economic and political updates impact business and personal choices.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Expert Opinions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Insights from specialists can guide informed decisions.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Trend Analysis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Recognizing trends can forecast future opportunities and threats.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668</Words>
  <Application>Microsoft Office PowerPoint</Application>
  <PresentationFormat>Custom</PresentationFormat>
  <Paragraphs>160</Paragraphs>
  <Slides>20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Lucida Sans Unicode</vt:lpstr>
      <vt:lpstr>Roboto Medium</vt:lpstr>
      <vt:lpstr>Times New Roman</vt:lpstr>
      <vt:lpstr>Tahoma</vt:lpstr>
      <vt:lpstr>Verdana</vt:lpstr>
      <vt:lpstr>Roboto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College 20</cp:lastModifiedBy>
  <cp:revision>11</cp:revision>
  <dcterms:created xsi:type="dcterms:W3CDTF">2024-11-14T10:35:35Z</dcterms:created>
  <dcterms:modified xsi:type="dcterms:W3CDTF">2024-11-15T11:33:59Z</dcterms:modified>
</cp:coreProperties>
</file>